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76" r:id="rId6"/>
    <p:sldId id="260" r:id="rId7"/>
    <p:sldId id="266" r:id="rId8"/>
    <p:sldId id="261" r:id="rId9"/>
    <p:sldId id="277" r:id="rId10"/>
    <p:sldId id="279" r:id="rId11"/>
    <p:sldId id="281" r:id="rId12"/>
    <p:sldId id="271" r:id="rId13"/>
    <p:sldId id="274" r:id="rId14"/>
    <p:sldId id="275" r:id="rId15"/>
    <p:sldId id="262" r:id="rId16"/>
    <p:sldId id="282" r:id="rId17"/>
    <p:sldId id="259" r:id="rId18"/>
    <p:sldId id="272" r:id="rId19"/>
    <p:sldId id="283" r:id="rId20"/>
    <p:sldId id="268" r:id="rId21"/>
    <p:sldId id="267" r:id="rId22"/>
    <p:sldId id="273" r:id="rId2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240506-WA01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753"/>
          <a:stretch/>
        </p:blipFill>
        <p:spPr bwMode="auto">
          <a:xfrm>
            <a:off x="-464999" y="0"/>
            <a:ext cx="9608999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887"/>
            <a:ext cx="8280920" cy="99748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озимых зерновых культур после заморозков и предполагаемые риски развития дальнейшей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9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Конец </a:t>
            </a:r>
            <a:r>
              <a:rPr lang="ru-RU" b="1" dirty="0">
                <a:solidFill>
                  <a:srgbClr val="002060"/>
                </a:solidFill>
              </a:rPr>
              <a:t>выхода в трубку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328592"/>
          </a:xfrm>
          <a:solidFill>
            <a:schemeClr val="bg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Заморозки </a:t>
            </a:r>
            <a:r>
              <a:rPr lang="ru-RU" dirty="0">
                <a:solidFill>
                  <a:srgbClr val="002060"/>
                </a:solidFill>
              </a:rPr>
              <a:t>в этой фазе сдерживают колосья в ещё свёрнутых влагалищах листьев, где они оказываются, словно в ловушке, и не могут нормально развиваться. Появляющийся из влагалища желтый или засохший лист может </a:t>
            </a:r>
            <a:r>
              <a:rPr lang="ru-RU" dirty="0" smtClean="0">
                <a:solidFill>
                  <a:srgbClr val="002060"/>
                </a:solidFill>
              </a:rPr>
              <a:t>указывает </a:t>
            </a:r>
            <a:r>
              <a:rPr lang="ru-RU" dirty="0">
                <a:solidFill>
                  <a:srgbClr val="002060"/>
                </a:solidFill>
              </a:rPr>
              <a:t>на повреждение </a:t>
            </a:r>
            <a:r>
              <a:rPr lang="ru-RU" dirty="0" smtClean="0">
                <a:solidFill>
                  <a:srgbClr val="002060"/>
                </a:solidFill>
              </a:rPr>
              <a:t> заморозком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>
                <a:solidFill>
                  <a:srgbClr val="002060"/>
                </a:solidFill>
              </a:rPr>
              <a:t>этот период заморозки могут повредить чувствительные к низким температурам мужские пыльники в цветках колоска, а также листья и нижнюю часть стебля. Поврежденные зеленые пыльники через 2 дня становятся белыми, бледно-коричневыми и сморщенными. Так как пшеница — культура самоопыляющаяся, то отдельные зерна могут завязаться и без пыльников, но урожайность пшеницы будет снижена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Если повреждается женская часть (рыльце, столбик и завязь), то </a:t>
            </a:r>
            <a:r>
              <a:rPr lang="ru-RU" dirty="0" smtClean="0">
                <a:solidFill>
                  <a:srgbClr val="002060"/>
                </a:solidFill>
              </a:rPr>
              <a:t> вместо </a:t>
            </a:r>
            <a:r>
              <a:rPr lang="ru-RU" dirty="0">
                <a:solidFill>
                  <a:srgbClr val="002060"/>
                </a:solidFill>
              </a:rPr>
              <a:t>белого цвета </a:t>
            </a:r>
            <a:r>
              <a:rPr lang="ru-RU" dirty="0" smtClean="0">
                <a:solidFill>
                  <a:srgbClr val="002060"/>
                </a:solidFill>
              </a:rPr>
              <a:t>они станут грязно-белыми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коричневыми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Колошение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Повреждения </a:t>
            </a:r>
            <a:r>
              <a:rPr lang="ru-RU" dirty="0">
                <a:solidFill>
                  <a:srgbClr val="002060"/>
                </a:solidFill>
              </a:rPr>
              <a:t>морозами на этой стадии вызывают обезвоживание и высыхание </a:t>
            </a:r>
            <a:r>
              <a:rPr lang="ru-RU" dirty="0" smtClean="0">
                <a:solidFill>
                  <a:srgbClr val="002060"/>
                </a:solidFill>
              </a:rPr>
              <a:t>листьев, стерильность. </a:t>
            </a:r>
            <a:r>
              <a:rPr lang="ru-RU" dirty="0">
                <a:solidFill>
                  <a:srgbClr val="002060"/>
                </a:solidFill>
              </a:rPr>
              <a:t>Симптомы повреждения стеблей аналогичны </a:t>
            </a:r>
            <a:r>
              <a:rPr lang="ru-RU" dirty="0" smtClean="0">
                <a:solidFill>
                  <a:srgbClr val="002060"/>
                </a:solidFill>
              </a:rPr>
              <a:t>предыдущей стадии </a:t>
            </a:r>
            <a:r>
              <a:rPr lang="ru-RU" dirty="0">
                <a:solidFill>
                  <a:srgbClr val="002060"/>
                </a:solidFill>
              </a:rPr>
              <a:t>развития. Наиболее характерными </a:t>
            </a:r>
            <a:r>
              <a:rPr lang="ru-RU" dirty="0" smtClean="0">
                <a:solidFill>
                  <a:srgbClr val="002060"/>
                </a:solidFill>
              </a:rPr>
              <a:t>признаками  </a:t>
            </a:r>
            <a:r>
              <a:rPr lang="ru-RU" dirty="0">
                <a:solidFill>
                  <a:srgbClr val="002060"/>
                </a:solidFill>
              </a:rPr>
              <a:t>является хлороз и </a:t>
            </a:r>
            <a:r>
              <a:rPr lang="ru-RU" dirty="0" err="1">
                <a:solidFill>
                  <a:srgbClr val="002060"/>
                </a:solidFill>
              </a:rPr>
              <a:t>побеление</a:t>
            </a:r>
            <a:r>
              <a:rPr lang="ru-RU" dirty="0">
                <a:solidFill>
                  <a:srgbClr val="002060"/>
                </a:solidFill>
              </a:rPr>
              <a:t> остей колоса. Часто после заморозка колос может нормально выметаться, но приобретает желтую или белую окраску вместо обычной зеленой, что свидетельствует о его гибели </a:t>
            </a:r>
            <a:r>
              <a:rPr lang="ru-RU" dirty="0" smtClean="0">
                <a:solidFill>
                  <a:srgbClr val="002060"/>
                </a:solidFill>
              </a:rPr>
              <a:t>. Спустя </a:t>
            </a:r>
            <a:r>
              <a:rPr lang="ru-RU" dirty="0">
                <a:solidFill>
                  <a:srgbClr val="002060"/>
                </a:solidFill>
              </a:rPr>
              <a:t>несколько дней после заморозка на стебле ниже колоса проявляется светло-зеленое «морозное кольцо» .</a:t>
            </a:r>
            <a:r>
              <a:rPr lang="ru-RU" dirty="0" smtClean="0">
                <a:solidFill>
                  <a:srgbClr val="002060"/>
                </a:solidFill>
              </a:rPr>
              <a:t>Хотя </a:t>
            </a:r>
            <a:r>
              <a:rPr lang="ru-RU" dirty="0">
                <a:solidFill>
                  <a:srgbClr val="002060"/>
                </a:solidFill>
              </a:rPr>
              <a:t>оно и не препятствует движению питательных веществ, но в дальнейшем стебель в этом месте может переломиться от ветра.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14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МОРОЗКИ  4-5 мая\Новая папка\IMG-20240504-WA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00" y="1772816"/>
            <a:ext cx="3314797" cy="44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437" y="0"/>
            <a:ext cx="9143999" cy="841945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влияния заморозка через несколько часов,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Фроловский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4 мая 6-00час.)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ЗАМОРОЗКИ  4-5 мая\Новая папка\IMG-20240504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5106"/>
            <a:ext cx="3034919" cy="40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АМОРОЗКИ  4-5 мая\Новая папка\IMG-20240504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97" y="3161396"/>
            <a:ext cx="2760404" cy="36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1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948" y="116632"/>
            <a:ext cx="2583851" cy="130100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Фроловский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ЗАМОРОЗКИ  4-5 мая\Новая папка\IMG-20240506-WA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0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ЗАМОРОЗКИ  4-5 мая\Новая папка\IMG-20240506-WA0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/>
          <a:stretch/>
        </p:blipFill>
        <p:spPr bwMode="auto">
          <a:xfrm>
            <a:off x="4355976" y="1430593"/>
            <a:ext cx="4762892" cy="54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ЗАМОРОЗКИ  4-5 мая\Новая папка\IMG-20240506-WA0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20277"/>
          <a:stretch/>
        </p:blipFill>
        <p:spPr bwMode="auto">
          <a:xfrm>
            <a:off x="107504" y="47758"/>
            <a:ext cx="4283968" cy="54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ЗАМОРОЗКИ  4-5 мая\Новая папка\IMG-20240506-WA00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5" r="13574"/>
          <a:stretch/>
        </p:blipFill>
        <p:spPr bwMode="auto">
          <a:xfrm>
            <a:off x="4572000" y="1457587"/>
            <a:ext cx="4404586" cy="54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8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 формирования урожая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 являются величина и продолжительность работы фотосинтезирующей поверхности листьев 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листового аппарата.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продолжительность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работы выступают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факторами, лимитирующими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урожай,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показатели величины листовой поверхности коррелируют с урожаем зерна. Фотосинтезирующими органами озимой пшеницы являются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стебель, ости, все  листья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флаговый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Низкие </a:t>
            </a:r>
            <a:r>
              <a:rPr lang="ru-RU" dirty="0">
                <a:solidFill>
                  <a:srgbClr val="002060"/>
                </a:solidFill>
              </a:rPr>
              <a:t>ночные температуры </a:t>
            </a:r>
            <a:r>
              <a:rPr lang="ru-RU" dirty="0" err="1" smtClean="0">
                <a:solidFill>
                  <a:srgbClr val="002060"/>
                </a:solidFill>
              </a:rPr>
              <a:t>повреждили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ткани растений.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Л</a:t>
            </a:r>
            <a:r>
              <a:rPr lang="ru-RU" dirty="0" smtClean="0">
                <a:solidFill>
                  <a:srgbClr val="002060"/>
                </a:solidFill>
              </a:rPr>
              <a:t>истья повреждены </a:t>
            </a:r>
            <a:r>
              <a:rPr lang="ru-RU" dirty="0">
                <a:solidFill>
                  <a:srgbClr val="002060"/>
                </a:solidFill>
              </a:rPr>
              <a:t>и отмирают.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3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-20240506-WA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8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большей мере травмам от мороза подверглись поля озимой пшеницы, выращиваемые  по технологии прямого посева.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благоприятных условиях выращивания, к которым можно отнести </a:t>
            </a:r>
            <a:r>
              <a:rPr lang="ru-RU" dirty="0" smtClean="0">
                <a:solidFill>
                  <a:srgbClr val="002060"/>
                </a:solidFill>
              </a:rPr>
              <a:t>возделывание по классической технологии,  пшеница получила хорошее развитие, лучше раскустилась,   оказалась </a:t>
            </a:r>
            <a:r>
              <a:rPr lang="ru-RU" dirty="0">
                <a:solidFill>
                  <a:srgbClr val="002060"/>
                </a:solidFill>
              </a:rPr>
              <a:t>менее чувствительной к </a:t>
            </a:r>
            <a:r>
              <a:rPr lang="ru-RU" dirty="0" smtClean="0">
                <a:solidFill>
                  <a:srgbClr val="002060"/>
                </a:solidFill>
              </a:rPr>
              <a:t>заморозкам.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АМОРОЗКИ  4-5 мая\Новая папка\IMG-20240506-WA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-243408"/>
            <a:ext cx="4788024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ЗАМОРОЗКИ  4-5 мая\Новая папка\IMG-20240506-WA0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/>
          <a:stretch/>
        </p:blipFill>
        <p:spPr bwMode="auto">
          <a:xfrm>
            <a:off x="4772458" y="1628800"/>
            <a:ext cx="4355976" cy="40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99" y="2679265"/>
            <a:ext cx="2936254" cy="82433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Технология прямого посева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832382"/>
            <a:ext cx="2458616" cy="8249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Классическая технология</a:t>
            </a:r>
            <a:endParaRPr lang="ru-RU" dirty="0"/>
          </a:p>
        </p:txBody>
      </p:sp>
      <p:pic>
        <p:nvPicPr>
          <p:cNvPr id="2050" name="Picture 2" descr="C:\Users\User\Desktop\IMG-20240506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/>
          <a:stretch/>
        </p:blipFill>
        <p:spPr bwMode="auto">
          <a:xfrm>
            <a:off x="3508" y="3510116"/>
            <a:ext cx="4784516" cy="33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8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-20240506-WA0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6" t="55322"/>
          <a:stretch/>
        </p:blipFill>
        <p:spPr bwMode="auto">
          <a:xfrm>
            <a:off x="0" y="0"/>
            <a:ext cx="9448539" cy="67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4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3187"/>
              </p:ext>
            </p:extLst>
          </p:nvPr>
        </p:nvGraphicFramePr>
        <p:xfrm>
          <a:off x="5292080" y="1412781"/>
          <a:ext cx="3164185" cy="475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138"/>
                <a:gridCol w="909047"/>
              </a:tblGrid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Урюпинск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Елань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Рудня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Новоаннинск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Даниловка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Михайловка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Серафимович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Камышин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Ольховка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Фролово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Иловля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Палласовка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Волгоград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Нижний Чир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+4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Котельниково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Калач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Эльтон</a:t>
                      </a:r>
                      <a:endParaRPr lang="ru-RU" sz="1600" b="1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-3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92024"/>
            <a:ext cx="8496944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Минимальная температура воздуха  (°С)   4-5 мая 2024 года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данным областной метеослужбы).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12776"/>
            <a:ext cx="4572000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В нашем регионе поздние </a:t>
            </a:r>
            <a:r>
              <a:rPr lang="ru-RU" b="1" i="1" dirty="0" smtClean="0">
                <a:solidFill>
                  <a:srgbClr val="002060"/>
                </a:solidFill>
              </a:rPr>
              <a:t>весенние заморозки</a:t>
            </a:r>
            <a:r>
              <a:rPr lang="ru-RU" b="1" i="1" dirty="0">
                <a:solidFill>
                  <a:srgbClr val="002060"/>
                </a:solidFill>
              </a:rPr>
              <a:t>, к сожалению — частое явление. </a:t>
            </a:r>
            <a:r>
              <a:rPr lang="ru-RU" b="1" i="1" dirty="0" smtClean="0">
                <a:solidFill>
                  <a:srgbClr val="002060"/>
                </a:solidFill>
              </a:rPr>
              <a:t>Они бывают почти ежегодно и проявляются в разные сроки и в разной степени интенсивности. И этот год не стал исключением.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276" y="3717032"/>
            <a:ext cx="4713405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4 и 5 мая </a:t>
            </a:r>
            <a:r>
              <a:rPr lang="ru-RU" b="1" dirty="0" smtClean="0">
                <a:solidFill>
                  <a:srgbClr val="002060"/>
                </a:solidFill>
              </a:rPr>
              <a:t>заморозки </a:t>
            </a:r>
            <a:r>
              <a:rPr lang="ru-RU" b="1" dirty="0">
                <a:solidFill>
                  <a:srgbClr val="002060"/>
                </a:solidFill>
              </a:rPr>
              <a:t>на поверхности почвы </a:t>
            </a:r>
            <a:r>
              <a:rPr lang="ru-RU" b="1" dirty="0" smtClean="0">
                <a:solidFill>
                  <a:srgbClr val="002060"/>
                </a:solidFill>
              </a:rPr>
              <a:t>и в </a:t>
            </a:r>
            <a:r>
              <a:rPr lang="ru-RU" b="1" dirty="0">
                <a:solidFill>
                  <a:srgbClr val="002060"/>
                </a:solidFill>
              </a:rPr>
              <a:t>воздухе </a:t>
            </a:r>
            <a:r>
              <a:rPr lang="ru-RU" b="1" dirty="0" smtClean="0">
                <a:solidFill>
                  <a:srgbClr val="002060"/>
                </a:solidFill>
              </a:rPr>
              <a:t> наблюдались практически на всей </a:t>
            </a:r>
            <a:r>
              <a:rPr lang="ru-RU" b="1" dirty="0">
                <a:solidFill>
                  <a:srgbClr val="002060"/>
                </a:solidFill>
              </a:rPr>
              <a:t>территории </a:t>
            </a:r>
            <a:r>
              <a:rPr lang="ru-RU" b="1" dirty="0" smtClean="0">
                <a:solidFill>
                  <a:srgbClr val="002060"/>
                </a:solidFill>
              </a:rPr>
              <a:t>области,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низкая температура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воздухе </a:t>
            </a:r>
            <a:r>
              <a:rPr lang="ru-RU" b="1" dirty="0" smtClean="0">
                <a:solidFill>
                  <a:srgbClr val="002060"/>
                </a:solidFill>
              </a:rPr>
              <a:t>была на территории </a:t>
            </a:r>
            <a:r>
              <a:rPr lang="ru-RU" b="1" dirty="0">
                <a:solidFill>
                  <a:srgbClr val="002060"/>
                </a:solidFill>
              </a:rPr>
              <a:t>Алексеевского района </a:t>
            </a:r>
            <a:r>
              <a:rPr lang="ru-RU" b="1" dirty="0" smtClean="0">
                <a:solidFill>
                  <a:srgbClr val="002060"/>
                </a:solidFill>
              </a:rPr>
              <a:t>и составила </a:t>
            </a:r>
            <a:r>
              <a:rPr lang="ru-RU" b="1" strike="sngStrike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,   </a:t>
            </a:r>
            <a:r>
              <a:rPr lang="ru-RU" b="1" dirty="0">
                <a:solidFill>
                  <a:srgbClr val="002060"/>
                </a:solidFill>
              </a:rPr>
              <a:t>на поверхности почвы </a:t>
            </a:r>
            <a:r>
              <a:rPr lang="ru-RU" b="1" dirty="0" smtClean="0">
                <a:solidFill>
                  <a:srgbClr val="002060"/>
                </a:solidFill>
              </a:rPr>
              <a:t>- на </a:t>
            </a:r>
            <a:r>
              <a:rPr lang="ru-RU" b="1" dirty="0">
                <a:solidFill>
                  <a:srgbClr val="002060"/>
                </a:solidFill>
              </a:rPr>
              <a:t>территории </a:t>
            </a:r>
            <a:r>
              <a:rPr lang="ru-RU" b="1" dirty="0" smtClean="0">
                <a:solidFill>
                  <a:srgbClr val="002060"/>
                </a:solidFill>
              </a:rPr>
              <a:t>Михайловского </a:t>
            </a:r>
            <a:r>
              <a:rPr lang="ru-RU" b="1" dirty="0">
                <a:solidFill>
                  <a:srgbClr val="002060"/>
                </a:solidFill>
              </a:rPr>
              <a:t>района и составила </a:t>
            </a:r>
            <a:r>
              <a:rPr lang="ru-RU" b="1" dirty="0" smtClean="0">
                <a:solidFill>
                  <a:srgbClr val="002060"/>
                </a:solidFill>
              </a:rPr>
              <a:t>-8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°С.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1757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algn="ctr" fontAlgn="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 fontAlgn="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 fontAlgn="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площадь сева - 1634 </a:t>
            </a:r>
            <a:r>
              <a:rPr lang="ru-RU" b="1" dirty="0" err="1" smtClean="0">
                <a:solidFill>
                  <a:srgbClr val="002060"/>
                </a:solidFill>
              </a:rPr>
              <a:t>тыс.га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 fontAlgn="t">
              <a:buNone/>
            </a:pPr>
            <a:r>
              <a:rPr lang="ru-RU" b="1" dirty="0">
                <a:solidFill>
                  <a:srgbClr val="002060"/>
                </a:solidFill>
              </a:rPr>
              <a:t>пострадало от </a:t>
            </a:r>
            <a:r>
              <a:rPr lang="ru-RU" b="1" dirty="0" smtClean="0">
                <a:solidFill>
                  <a:srgbClr val="002060"/>
                </a:solidFill>
              </a:rPr>
              <a:t>заморозков - 277,84 </a:t>
            </a:r>
            <a:r>
              <a:rPr lang="ru-RU" b="1" dirty="0" err="1" smtClean="0">
                <a:solidFill>
                  <a:srgbClr val="002060"/>
                </a:solidFill>
              </a:rPr>
              <a:t>тыс.га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 fontAlgn="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>
                <a:solidFill>
                  <a:srgbClr val="002060"/>
                </a:solidFill>
              </a:rPr>
              <a:t>т.ч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гибель  - 102,17 </a:t>
            </a:r>
            <a:r>
              <a:rPr lang="ru-RU" b="1" dirty="0" err="1" smtClean="0">
                <a:solidFill>
                  <a:srgbClr val="002060"/>
                </a:solidFill>
              </a:rPr>
              <a:t>тыс.га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19675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информация  о состоянии посевов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озимой пшеницы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муниципальных районов по состоянию на 7 мая 2024 г.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4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24560"/>
              </p:ext>
            </p:extLst>
          </p:nvPr>
        </p:nvGraphicFramePr>
        <p:xfrm>
          <a:off x="179511" y="42872"/>
          <a:ext cx="8856982" cy="6698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22"/>
                <a:gridCol w="2039365"/>
                <a:gridCol w="2097789"/>
                <a:gridCol w="2540249"/>
                <a:gridCol w="1876557"/>
              </a:tblGrid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Район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Площадь сева,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тыс.га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пострадало от заморозков,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тыс.га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т.ч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. гибель,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тыс.га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Алексеевский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34,57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8,12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1,66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Быковский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10,50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Городищенский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16,61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0,16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Даниловский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40,87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23,69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1,78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Дубовский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48,10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6,07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4,46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Еланский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55,32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27,66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Жирновский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40,35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12,04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3,08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Иловлинский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54,03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4,90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4,90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Калачевский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81,00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36,64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Камышинский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21,92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4,61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4,15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Киквидзенский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44,39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14,24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14,00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Клетский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78,36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31,51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0,40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Котельниковский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94,82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Котовский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32,56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6,65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5,52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Кумылженский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46,38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2,00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0,97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Ленинский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4,05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Михайловка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66,52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10,12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9,59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Нехаевский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36,39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4,10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1,07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Николаевский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24,37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0,45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Новоаннинский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57,55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28,35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20,27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Новониколаевский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42,85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11,31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11,06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Октябрьский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115,54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Ольховский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61,45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15,95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8,05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Палласовский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34,20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Руднянский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28,23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1,79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Светлоярский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33,33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Серафимовичский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64,78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15,83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1,52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Среднеахтубинский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7,18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Старополтавский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54,88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0,12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Суровикинский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74,05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Урюпинский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52,80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5,26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0,91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Фроловский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50,45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11,18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8,78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Чернышковский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77,87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50" marR="109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64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25658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 </a:t>
            </a:r>
            <a:r>
              <a:rPr lang="ru-RU" dirty="0"/>
              <a:t>самое главное </a:t>
            </a:r>
            <a:r>
              <a:rPr lang="ru-RU" dirty="0" smtClean="0"/>
              <a:t>—проведение мониторинга.  </a:t>
            </a:r>
          </a:p>
          <a:p>
            <a:r>
              <a:rPr lang="ru-RU" dirty="0" smtClean="0"/>
              <a:t>Необходимо определить пострадавшие растения или погибшие, чтобы правильно принять решение. </a:t>
            </a:r>
          </a:p>
          <a:p>
            <a:r>
              <a:rPr lang="ru-RU" dirty="0" smtClean="0"/>
              <a:t>Вернуть </a:t>
            </a:r>
            <a:r>
              <a:rPr lang="ru-RU" dirty="0"/>
              <a:t>к жизни что-то мёртвое уже </a:t>
            </a:r>
            <a:r>
              <a:rPr lang="ru-RU" dirty="0" smtClean="0"/>
              <a:t>невозможно.  </a:t>
            </a:r>
          </a:p>
          <a:p>
            <a:r>
              <a:rPr lang="ru-RU" dirty="0" smtClean="0"/>
              <a:t>Пострадавшим растениям нужно помогать.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02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496964"/>
              </p:ext>
            </p:extLst>
          </p:nvPr>
        </p:nvGraphicFramePr>
        <p:xfrm>
          <a:off x="32375" y="0"/>
          <a:ext cx="5098416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04"/>
                <a:gridCol w="1274604"/>
                <a:gridCol w="1274604"/>
                <a:gridCol w="1274604"/>
              </a:tblGrid>
              <a:tr h="260648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Культура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Всходы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Цветение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Созревание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Наиболее устойчивые к заморозкам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44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Овес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-8, -9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-1, -2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31638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Ячмень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-7, -8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-1, -2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Горох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-7, -10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-2, -3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45194"/>
              </p:ext>
            </p:extLst>
          </p:nvPr>
        </p:nvGraphicFramePr>
        <p:xfrm>
          <a:off x="2339752" y="2132857"/>
          <a:ext cx="5098416" cy="197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04"/>
                <a:gridCol w="1274604"/>
                <a:gridCol w="1274604"/>
                <a:gridCol w="1274604"/>
              </a:tblGrid>
              <a:tr h="453008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Устойчивые к заморозкам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Подсолнечник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-5, -6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Горчица белая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-6, -4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Лен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-5, -7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Морковь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-6, -7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93571"/>
              </p:ext>
            </p:extLst>
          </p:nvPr>
        </p:nvGraphicFramePr>
        <p:xfrm>
          <a:off x="3707904" y="4365104"/>
          <a:ext cx="5436096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024"/>
                <a:gridCol w="1359024"/>
                <a:gridCol w="1359024"/>
                <a:gridCol w="1359024"/>
              </a:tblGrid>
              <a:tr h="0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Среднеустойчивые и малоустойчивые к заморозкам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62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-3, -4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 -3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3148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Гречиха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-1, -2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-1,5, -2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238724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Фасоль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-1, -1,5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-0,5, -1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-2,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234655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Огурцы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0, -1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0, -1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0, -1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Томаты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0, -1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0, -1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0, -1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64088" y="404664"/>
            <a:ext cx="338437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Устойчивость </a:t>
            </a:r>
            <a:r>
              <a:rPr lang="ru-RU" sz="2400" b="1" dirty="0" err="1" smtClean="0">
                <a:solidFill>
                  <a:srgbClr val="002060"/>
                </a:solidFill>
              </a:rPr>
              <a:t>с.х</a:t>
            </a:r>
            <a:r>
              <a:rPr lang="ru-RU" sz="2400" b="1" dirty="0" smtClean="0">
                <a:solidFill>
                  <a:srgbClr val="002060"/>
                </a:solidFill>
              </a:rPr>
              <a:t>. растений </a:t>
            </a:r>
            <a:r>
              <a:rPr lang="ru-RU" sz="2400" b="1" dirty="0">
                <a:solidFill>
                  <a:srgbClr val="002060"/>
                </a:solidFill>
              </a:rPr>
              <a:t>к заморозкам</a:t>
            </a:r>
          </a:p>
        </p:txBody>
      </p:sp>
    </p:spTree>
    <p:extLst>
      <p:ext uri="{BB962C8B-B14F-4D97-AF65-F5344CB8AC3E}">
        <p14:creationId xmlns:p14="http://schemas.microsoft.com/office/powerpoint/2010/main" val="135969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17567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Насколько </a:t>
            </a:r>
            <a:r>
              <a:rPr lang="ru-RU" i="1" dirty="0">
                <a:solidFill>
                  <a:srgbClr val="C00000"/>
                </a:solidFill>
              </a:rPr>
              <a:t>чувствительна озимая пшеница к заморозкам после возобновления вегетации и в более поздние фазы развития?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132856"/>
            <a:ext cx="7560840" cy="44012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Есть ошибочное мнение, что озимые культуры устойчивы к весенним заморозкам так же, как к зимним морозам. Но следует отметить, что в весенний период начинается быстрый рост растений, нарастание листовой массы. В результате данного процесса снижается количество сахаров, обеспечивающих защиту растений от повреждений в зимний период, увеличивается количество жидкости в клетках </a:t>
            </a:r>
            <a:r>
              <a:rPr lang="ru-RU" sz="2000" dirty="0" smtClean="0">
                <a:solidFill>
                  <a:srgbClr val="002060"/>
                </a:solidFill>
              </a:rPr>
              <a:t>растений.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После </a:t>
            </a:r>
            <a:r>
              <a:rPr lang="ru-RU" sz="2000" dirty="0">
                <a:solidFill>
                  <a:srgbClr val="002060"/>
                </a:solidFill>
              </a:rPr>
              <a:t>возобновления вегетации весной культура </a:t>
            </a:r>
            <a:r>
              <a:rPr lang="ru-RU" sz="2000" dirty="0" smtClean="0">
                <a:solidFill>
                  <a:srgbClr val="002060"/>
                </a:solidFill>
              </a:rPr>
              <a:t>утрачивает свойство морозостойкости </a:t>
            </a:r>
            <a:r>
              <a:rPr lang="ru-RU" sz="2000" dirty="0">
                <a:solidFill>
                  <a:srgbClr val="002060"/>
                </a:solidFill>
              </a:rPr>
              <a:t>и легко повреждается заморозками.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Активно растущие ткани пшеницы в </a:t>
            </a:r>
            <a:r>
              <a:rPr lang="ru-RU" sz="2000" dirty="0">
                <a:solidFill>
                  <a:srgbClr val="002060"/>
                </a:solidFill>
              </a:rPr>
              <a:t>период </a:t>
            </a:r>
            <a:r>
              <a:rPr lang="ru-RU" sz="2000" dirty="0" smtClean="0">
                <a:solidFill>
                  <a:srgbClr val="002060"/>
                </a:solidFill>
              </a:rPr>
              <a:t>репродуктивного развития очень подвержены влиянию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отрицательных температур и их может </a:t>
            </a:r>
            <a:r>
              <a:rPr lang="ru-RU" sz="2000" dirty="0">
                <a:solidFill>
                  <a:srgbClr val="002060"/>
                </a:solidFill>
              </a:rPr>
              <a:t>серьезно повредить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понижение температуры </a:t>
            </a:r>
            <a:r>
              <a:rPr lang="ru-RU" sz="2000" dirty="0" smtClean="0">
                <a:solidFill>
                  <a:srgbClr val="002060"/>
                </a:solidFill>
              </a:rPr>
              <a:t> до отрицательных значений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повреждения пшеницы заморозками зависит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 развития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отрицательной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её воздействия на растения.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9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12068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В настоящее время </a:t>
            </a:r>
            <a:r>
              <a:rPr lang="ru-RU" u="sng" dirty="0" err="1" smtClean="0">
                <a:solidFill>
                  <a:srgbClr val="002060"/>
                </a:solidFill>
              </a:rPr>
              <a:t>растиния</a:t>
            </a:r>
            <a:r>
              <a:rPr lang="ru-RU" u="sng" dirty="0" smtClean="0">
                <a:solidFill>
                  <a:srgbClr val="002060"/>
                </a:solidFill>
              </a:rPr>
              <a:t> находятся в фазе </a:t>
            </a:r>
            <a:r>
              <a:rPr lang="ru-RU" u="sng" dirty="0" err="1" smtClean="0">
                <a:solidFill>
                  <a:srgbClr val="002060"/>
                </a:solidFill>
              </a:rPr>
              <a:t>трубкования</a:t>
            </a:r>
            <a:r>
              <a:rPr lang="ru-RU" u="sng" dirty="0" smtClean="0">
                <a:solidFill>
                  <a:srgbClr val="002060"/>
                </a:solidFill>
              </a:rPr>
              <a:t>, выбрасывания </a:t>
            </a:r>
            <a:r>
              <a:rPr lang="ru-RU" u="sng" dirty="0" err="1" smtClean="0">
                <a:solidFill>
                  <a:srgbClr val="002060"/>
                </a:solidFill>
              </a:rPr>
              <a:t>флагового</a:t>
            </a:r>
            <a:r>
              <a:rPr lang="ru-RU" u="sng" dirty="0" smtClean="0">
                <a:solidFill>
                  <a:srgbClr val="002060"/>
                </a:solidFill>
              </a:rPr>
              <a:t> листа и колошения.</a:t>
            </a:r>
          </a:p>
          <a:p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олос сформирован и </a:t>
            </a:r>
            <a:r>
              <a:rPr lang="ru-RU" dirty="0">
                <a:solidFill>
                  <a:srgbClr val="002060"/>
                </a:solidFill>
              </a:rPr>
              <a:t>его зачаток  </a:t>
            </a:r>
            <a:r>
              <a:rPr lang="ru-RU" dirty="0" smtClean="0">
                <a:solidFill>
                  <a:srgbClr val="002060"/>
                </a:solidFill>
              </a:rPr>
              <a:t>находится в трубке или уже на выходе из трубки.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фазе выхода в трубку у пшеницы создаются колоски в колосе.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фазе флаг-листа она формирует количество зерен в </a:t>
            </a:r>
            <a:r>
              <a:rPr lang="ru-RU" dirty="0" smtClean="0">
                <a:solidFill>
                  <a:srgbClr val="002060"/>
                </a:solidFill>
              </a:rPr>
              <a:t>колоске.  </a:t>
            </a:r>
          </a:p>
          <a:p>
            <a:r>
              <a:rPr lang="ru-RU" dirty="0">
                <a:solidFill>
                  <a:srgbClr val="002060"/>
                </a:solidFill>
              </a:rPr>
              <a:t>В эти фазы растения очень подвержены негативному действию относительно низких температур</a:t>
            </a:r>
            <a:r>
              <a:rPr lang="ru-RU" dirty="0" smtClean="0">
                <a:solidFill>
                  <a:srgbClr val="002060"/>
                </a:solidFill>
              </a:rPr>
              <a:t>. Любой </a:t>
            </a:r>
            <a:r>
              <a:rPr lang="ru-RU" dirty="0">
                <a:solidFill>
                  <a:srgbClr val="002060"/>
                </a:solidFill>
              </a:rPr>
              <a:t>стресс, в том числе </a:t>
            </a:r>
            <a:r>
              <a:rPr lang="ru-RU" dirty="0" err="1">
                <a:solidFill>
                  <a:srgbClr val="002060"/>
                </a:solidFill>
              </a:rPr>
              <a:t>холодовой</a:t>
            </a:r>
            <a:r>
              <a:rPr lang="ru-RU" dirty="0">
                <a:solidFill>
                  <a:srgbClr val="002060"/>
                </a:solidFill>
              </a:rPr>
              <a:t>, на каждом этом этапе отражается на конечном урожае зерна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92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26469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приведены последствия повреждений озимой пшеницы заморозками на основных репродуктивных стадиях роста и развития.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нужно учитывать, что травмы растений могут возникать и от менее отрицательных температур при их более длительном воздействии. Длительное воздействие наносит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вред урожаю, чем кратковременное воздействие. 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Последствия </a:t>
            </a:r>
            <a:r>
              <a:rPr lang="ru-RU" sz="2400" dirty="0">
                <a:solidFill>
                  <a:srgbClr val="002060"/>
                </a:solidFill>
              </a:rPr>
              <a:t>повреждений озимой пшеницы заморозками на основных репродуктивных стадиях роста и развития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172221"/>
              </p:ext>
            </p:extLst>
          </p:nvPr>
        </p:nvGraphicFramePr>
        <p:xfrm>
          <a:off x="107504" y="1124744"/>
          <a:ext cx="8928992" cy="554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51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Стадия роста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Приблизительная температура повреждения (2 часа)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Симптомы повреждения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Влияние на урожай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</a:tr>
              <a:tr h="51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Весеннее кущение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– </a:t>
                      </a:r>
                      <a:r>
                        <a:rPr lang="ru-RU" sz="1400" dirty="0">
                          <a:effectLst/>
                        </a:rPr>
                        <a:t>11 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Хлороз листьев, обожженные кончики листьев, запах силоса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легкого до умеренного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</a:tr>
              <a:tr h="100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Трубкование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 –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4 °С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Гибель точки роста, пожелтевшие и обожжённые листья, расщепление и изгиб стебля, специфический запах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От умеренного до тяжелого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</a:tr>
              <a:tr h="125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</a:rPr>
                        <a:t>Флаговый лист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2 °С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</a:rPr>
                        <a:t>Стерильность цветков, колосья заперты в свернутых листьях, повреждение нижней части стебля, изменение цвета листьев, сильный запах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От умеренного до тяжелого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</a:tr>
              <a:tr h="261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Колошение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– </a:t>
                      </a:r>
                      <a:r>
                        <a:rPr lang="ru-RU" sz="1400" dirty="0">
                          <a:effectLst/>
                        </a:rPr>
                        <a:t>1 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Стерильность цветков, белые ости или колосья, повреждение нижней части стебля, обесцвечивание листьев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Значительное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</a:tr>
              <a:tr h="74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– </a:t>
                      </a:r>
                      <a:r>
                        <a:rPr lang="ru-RU" sz="1400" dirty="0">
                          <a:effectLst/>
                        </a:rPr>
                        <a:t>1 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Молочная спелость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– </a:t>
                      </a:r>
                      <a:r>
                        <a:rPr lang="ru-RU" sz="1400" dirty="0">
                          <a:effectLst/>
                        </a:rPr>
                        <a:t>2 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Белые колосья, повреждение нижней части стебля, изменение цвета листьев, усохшие, шероховатые или обесцвеченные зерновки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умеренного до тяжелого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" marR="5595" marT="5595" marB="55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95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Оценить повреждения растений помогут характерные симптомы, которые свойственны для каждой стадии роста. </a:t>
            </a:r>
            <a:r>
              <a:rPr lang="ru-RU" dirty="0" smtClean="0">
                <a:solidFill>
                  <a:srgbClr val="002060"/>
                </a:solidFill>
              </a:rPr>
              <a:t>Жаркая </a:t>
            </a:r>
            <a:r>
              <a:rPr lang="ru-RU" dirty="0">
                <a:solidFill>
                  <a:srgbClr val="002060"/>
                </a:solidFill>
              </a:rPr>
              <a:t>погода сразу после заморозков </a:t>
            </a:r>
            <a:r>
              <a:rPr lang="ru-RU" dirty="0" smtClean="0">
                <a:solidFill>
                  <a:srgbClr val="002060"/>
                </a:solidFill>
              </a:rPr>
              <a:t>ускоряет </a:t>
            </a:r>
            <a:r>
              <a:rPr lang="ru-RU" dirty="0">
                <a:solidFill>
                  <a:srgbClr val="002060"/>
                </a:solidFill>
              </a:rPr>
              <a:t>развитие симптомов повреждений растений. </a:t>
            </a:r>
            <a:r>
              <a:rPr lang="ru-RU" dirty="0" smtClean="0">
                <a:solidFill>
                  <a:srgbClr val="002060"/>
                </a:solidFill>
              </a:rPr>
              <a:t> Важно </a:t>
            </a:r>
            <a:r>
              <a:rPr lang="ru-RU" dirty="0">
                <a:solidFill>
                  <a:srgbClr val="002060"/>
                </a:solidFill>
              </a:rPr>
              <a:t>их своевременно обнаружить, чтобы предпринять оперативные меры.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77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1282</Words>
  <Application>Microsoft Office PowerPoint</Application>
  <PresentationFormat>Экран (4:3)</PresentationFormat>
  <Paragraphs>340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О состоянии озимых зерновых культур после заморозков и предполагаемые риски развития дальнейшей ситуации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повреждений озимой пшеницы заморозками на основных репродуктивных стадиях роста и развития  </vt:lpstr>
      <vt:lpstr>Презентация PowerPoint</vt:lpstr>
      <vt:lpstr> Конец выхода в трубку </vt:lpstr>
      <vt:lpstr>Колошение </vt:lpstr>
      <vt:lpstr>Проявление влияния заморозка через несколько часов, (Фроловский район, 4 мая 6-00час.)</vt:lpstr>
      <vt:lpstr>Фроловский район, 6 мая  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прямого посева</vt:lpstr>
      <vt:lpstr>Презентация PowerPoint</vt:lpstr>
      <vt:lpstr> Оперативная информация  о состоянии посевов озимой пшеницы  по информации муниципальных районов по состоянию на 7 мая 2024 г.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озимых зерновых культур после заморозков и предполагаемые риски развития дальнейшей ситуации.</dc:title>
  <dc:creator>User</dc:creator>
  <cp:lastModifiedBy>Кошелев Дмитрий Владимирович</cp:lastModifiedBy>
  <cp:revision>39</cp:revision>
  <cp:lastPrinted>2024-05-08T08:35:15Z</cp:lastPrinted>
  <dcterms:created xsi:type="dcterms:W3CDTF">2024-05-07T09:33:35Z</dcterms:created>
  <dcterms:modified xsi:type="dcterms:W3CDTF">2024-05-08T08:39:44Z</dcterms:modified>
</cp:coreProperties>
</file>