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0691813" cy="756285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6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acogroup.com/wp-content/uploads/2019/03/pic-home-1-1-1024x332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7" r="48363" b="23296"/>
          <a:stretch/>
        </p:blipFill>
        <p:spPr bwMode="auto">
          <a:xfrm>
            <a:off x="6103243" y="5213811"/>
            <a:ext cx="4588570" cy="234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thumbs.dreamstime.com/b/moissonneuse-de-cartel-dans-le-domaine-102631755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7" r="24491" b="15620"/>
          <a:stretch/>
        </p:blipFill>
        <p:spPr bwMode="auto">
          <a:xfrm flipH="1">
            <a:off x="0" y="5263055"/>
            <a:ext cx="4593028" cy="229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07" y="1709034"/>
            <a:ext cx="4471489" cy="5300608"/>
          </a:xfrm>
          <a:prstGeom prst="rect">
            <a:avLst/>
          </a:prstGeom>
        </p:spPr>
      </p:pic>
      <p:sp>
        <p:nvSpPr>
          <p:cNvPr id="17" name="Прямоугольник 16"/>
          <p:cNvSpPr/>
          <p:nvPr userDrawn="1"/>
        </p:nvSpPr>
        <p:spPr>
          <a:xfrm>
            <a:off x="0" y="0"/>
            <a:ext cx="10691813" cy="7562850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 userDrawn="1"/>
        </p:nvSpPr>
        <p:spPr>
          <a:xfrm>
            <a:off x="-322982" y="227895"/>
            <a:ext cx="9541879" cy="992625"/>
          </a:xfrm>
          <a:prstGeom prst="roundRect">
            <a:avLst>
              <a:gd name="adj" fmla="val 4523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 userDrawn="1"/>
        </p:nvSpPr>
        <p:spPr>
          <a:xfrm>
            <a:off x="8804596" y="220116"/>
            <a:ext cx="2177342" cy="992625"/>
          </a:xfrm>
          <a:prstGeom prst="roundRect">
            <a:avLst>
              <a:gd name="adj" fmla="val 4523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629352" y="309137"/>
            <a:ext cx="14620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Roboto Thin" panose="02000000000000000000" pitchFamily="2" charset="0"/>
              </a:rPr>
              <a:t>АПК</a:t>
            </a:r>
          </a:p>
          <a:p>
            <a:r>
              <a:rPr lang="ru-RU" sz="1400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Roboto Thin" panose="02000000000000000000" pitchFamily="2" charset="0"/>
              </a:rPr>
              <a:t>Волгоградской области</a:t>
            </a:r>
            <a:endParaRPr lang="ru-RU" sz="1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Roboto Thin" panose="02000000000000000000" pitchFamily="2" charset="0"/>
            </a:endParaRPr>
          </a:p>
        </p:txBody>
      </p:sp>
      <p:sp>
        <p:nvSpPr>
          <p:cNvPr id="12" name="Скругленный прямоугольник 11"/>
          <p:cNvSpPr/>
          <p:nvPr userDrawn="1"/>
        </p:nvSpPr>
        <p:spPr>
          <a:xfrm>
            <a:off x="9814750" y="6859086"/>
            <a:ext cx="1486255" cy="703764"/>
          </a:xfrm>
          <a:prstGeom prst="roundRect">
            <a:avLst>
              <a:gd name="adj" fmla="val 45238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9982649" y="7009642"/>
            <a:ext cx="575229" cy="402652"/>
          </a:xfrm>
          <a:prstGeom prst="rect">
            <a:avLst/>
          </a:prstGeom>
        </p:spPr>
        <p:txBody>
          <a:bodyPr/>
          <a:lstStyle/>
          <a:p>
            <a:fld id="{68B54392-0F99-4A8E-9676-EC29B0E51D90}" type="slidenum">
              <a:rPr lang="ru-RU" sz="2800" smtClean="0"/>
              <a:t>‹#›</a:t>
            </a:fld>
            <a:endParaRPr lang="ru-RU" sz="2800" dirty="0"/>
          </a:p>
        </p:txBody>
      </p:sp>
      <p:pic>
        <p:nvPicPr>
          <p:cNvPr id="14" name="Picture 20" descr="https://upload.wikimedia.org/wikipedia/commons/thumb/5/54/Coat_of_Arms_of_Volgograd_oblast.svg/730px-Coat_of_Arms_of_Volgograd_oblast.sv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753" y="315583"/>
            <a:ext cx="615599" cy="80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36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30.jpeg"/><Relationship Id="rId7" Type="http://schemas.openxmlformats.org/officeDocument/2006/relationships/image" Target="../media/image5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7514" y="2269257"/>
            <a:ext cx="7839456" cy="231952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05000"/>
              </a:lnSpc>
              <a:spcBef>
                <a:spcPts val="2940"/>
              </a:spcBef>
            </a:pPr>
            <a:r>
              <a:rPr lang="ru" sz="4000" b="1" dirty="0">
                <a:solidFill>
                  <a:srgbClr val="00B050"/>
                </a:solidFill>
                <a:latin typeface="Times New Roman"/>
              </a:rPr>
              <a:t>Действия Страхователя </a:t>
            </a:r>
            <a:r>
              <a:rPr lang="ru" sz="4000" b="1" dirty="0" smtClean="0">
                <a:solidFill>
                  <a:srgbClr val="00B050"/>
                </a:solidFill>
                <a:latin typeface="Times New Roman"/>
              </a:rPr>
              <a:t>при</a:t>
            </a:r>
            <a:r>
              <a:rPr lang="en-US" sz="4000" b="1" dirty="0" smtClean="0">
                <a:solidFill>
                  <a:srgbClr val="00B050"/>
                </a:solidFill>
                <a:latin typeface="Times New Roman"/>
              </a:rPr>
              <a:t> </a:t>
            </a:r>
            <a:r>
              <a:rPr lang="ru-RU" sz="4000" b="1" dirty="0" smtClean="0">
                <a:solidFill>
                  <a:srgbClr val="00B050"/>
                </a:solidFill>
                <a:latin typeface="Times New Roman"/>
              </a:rPr>
              <a:t>наступлении события, имеющего признаки страхового случая</a:t>
            </a:r>
            <a:endParaRPr lang="ru" sz="4000" b="1" dirty="0">
              <a:solidFill>
                <a:srgbClr val="00B050"/>
              </a:solidFill>
              <a:latin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320040"/>
            <a:ext cx="1280160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32" y="551688"/>
            <a:ext cx="301752" cy="301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04" y="551688"/>
            <a:ext cx="301752" cy="301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264" y="3179064"/>
            <a:ext cx="259080" cy="26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6504" y="4114800"/>
            <a:ext cx="237744" cy="268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1744" y="5416296"/>
            <a:ext cx="225552" cy="2590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9928" y="6028944"/>
            <a:ext cx="304800" cy="307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3456" y="6669024"/>
            <a:ext cx="256032" cy="2895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5920" y="557784"/>
            <a:ext cx="344424" cy="115824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ШАГИ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93264" y="536448"/>
            <a:ext cx="874776" cy="268224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СТРАХОВАТЕЛЯ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39824" y="899160"/>
            <a:ext cx="3407664" cy="527304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2.1    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направить Страховщику заявление</a:t>
            </a:r>
          </a:p>
          <a:p>
            <a:pPr indent="533400"/>
            <a:r>
              <a:rPr lang="ru" sz="850">
                <a:solidFill>
                  <a:srgbClr val="231F20"/>
                </a:solidFill>
                <a:latin typeface="Microsoft Sans Serif"/>
              </a:rPr>
              <a:t>на выплату страхового возмещения.</a:t>
            </a:r>
          </a:p>
          <a:p>
            <a:pPr indent="533400"/>
            <a:r>
              <a:rPr lang="ru" sz="850">
                <a:solidFill>
                  <a:srgbClr val="231F20"/>
                </a:solidFill>
                <a:latin typeface="Microsoft Sans Serif"/>
              </a:rPr>
              <a:t>С приложением документов в соответствии с пунктом</a:t>
            </a:r>
          </a:p>
          <a:p>
            <a:pPr indent="533400"/>
            <a:r>
              <a:rPr lang="ru" sz="850">
                <a:solidFill>
                  <a:srgbClr val="231F20"/>
                </a:solidFill>
                <a:latin typeface="Microsoft Sans Serif"/>
              </a:rPr>
              <a:t>8.7 Правил страхования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818632" y="557784"/>
            <a:ext cx="996696" cy="941832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910"/>
              </a:spcAft>
            </a:pPr>
            <a:r>
              <a:rPr lang="ru" sz="850" b="1">
                <a:solidFill>
                  <a:srgbClr val="231F20"/>
                </a:solidFill>
                <a:latin typeface="Arial"/>
              </a:rPr>
              <a:t>СРОКИ</a:t>
            </a:r>
          </a:p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После проведения всех процедур по обследованию и списанию посевов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348728" y="536448"/>
            <a:ext cx="893064" cy="286512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СТРАХОВЩИКА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22592" y="902208"/>
            <a:ext cx="1203960" cy="137160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Принимает заявление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35312" y="560832"/>
            <a:ext cx="454152" cy="615696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850" b="1">
                <a:solidFill>
                  <a:srgbClr val="231F20"/>
                </a:solidFill>
                <a:latin typeface="Arial"/>
              </a:rPr>
              <a:t>ПУНКТ ПРАВИЛ</a:t>
            </a:r>
          </a:p>
          <a:p>
            <a:pPr indent="0">
              <a:lnSpc>
                <a:spcPct val="105000"/>
              </a:lnSpc>
              <a:spcAft>
                <a:spcPts val="14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8.6.3.8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8.6.4.4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34312" y="2170176"/>
            <a:ext cx="259080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700">
                <a:solidFill>
                  <a:srgbClr val="8A5C42"/>
                </a:solidFill>
                <a:latin typeface="Arial"/>
              </a:rPr>
              <a:t>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39824" y="2642616"/>
            <a:ext cx="17983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2.2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15584" y="2642616"/>
            <a:ext cx="926592" cy="502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 dirty="0">
                <a:solidFill>
                  <a:srgbClr val="231F20"/>
                </a:solidFill>
                <a:latin typeface="Microsoft Sans Serif"/>
              </a:rPr>
              <a:t>В течение 10 рабочих дней после получения заявления 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19544" y="2642616"/>
            <a:ext cx="2511552" cy="396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 dirty="0">
                <a:solidFill>
                  <a:srgbClr val="231F20"/>
                </a:solidFill>
                <a:latin typeface="Microsoft Sans Serif"/>
              </a:rPr>
              <a:t>Вправе направить запрос Страхователю о предоставлении дополнительных документов, предусмотренных п. 8.8 Правил страхования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9735312" y="2642616"/>
            <a:ext cx="23469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850">
                <a:solidFill>
                  <a:srgbClr val="231F20"/>
                </a:solidFill>
                <a:latin typeface="Microsoft Sans Serif"/>
              </a:rPr>
              <a:t>8.10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821680" y="3182112"/>
            <a:ext cx="1091184" cy="237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выплату страхового возмещения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39824" y="3605784"/>
            <a:ext cx="17983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2.3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4936" y="3602736"/>
            <a:ext cx="3377184" cy="399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предоставить с сопроводительным письмом и описью дополнительные документы в соответствии с запросом Страховщика, предусмотренные п. 8.8 Правил страхования.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39824" y="4568952"/>
            <a:ext cx="18288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2.4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15584" y="4568952"/>
            <a:ext cx="1039368" cy="655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10-ти рабочих дней после получения всех запрошенных документов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6496" y="4562856"/>
            <a:ext cx="2624328" cy="11826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принять решение:</a:t>
            </a:r>
          </a:p>
          <a:p>
            <a:pPr marL="154500" indent="-190500">
              <a:lnSpc>
                <a:spcPct val="106000"/>
              </a:lnSpc>
            </a:pPr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 признании заявленного события страховым случаем и составить страховой акт;</a:t>
            </a:r>
          </a:p>
          <a:p>
            <a:pPr marL="154500" indent="-190500">
              <a:lnSpc>
                <a:spcPct val="106000"/>
              </a:lnSpc>
            </a:pPr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 отказе в страховой выплате, непризнании события страховым случаем;</a:t>
            </a:r>
          </a:p>
          <a:p>
            <a:pPr marL="154500" indent="-190500">
              <a:lnSpc>
                <a:spcPct val="106000"/>
              </a:lnSpc>
            </a:pPr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 проведении страхового расследования с указанием перечня документов и / или мероприятий, необходимых для принятия решения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9735312" y="4568952"/>
            <a:ext cx="35966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8.6.4.6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39824" y="5919216"/>
            <a:ext cx="179832" cy="115824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2.5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39824" y="6364224"/>
            <a:ext cx="17983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2.6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18632" y="5937504"/>
            <a:ext cx="3633216" cy="231648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marL="1170500" indent="-120650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3 рабочих дня Обязан направить письменное уведомление о принятом решении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18632" y="6169152"/>
            <a:ext cx="3633216" cy="6949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7-ми      Обязан произвести выплату страхового</a:t>
            </a:r>
          </a:p>
          <a:p>
            <a:pPr indent="0">
              <a:lnSpc>
                <a:spcPct val="9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рабочих дней       возмещения</a:t>
            </a:r>
          </a:p>
          <a:p>
            <a:pPr indent="0">
              <a:lnSpc>
                <a:spcPct val="9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с момента принятия решения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735312" y="5922264"/>
            <a:ext cx="356616" cy="115824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850">
                <a:solidFill>
                  <a:srgbClr val="231F20"/>
                </a:solidFill>
                <a:latin typeface="Microsoft Sans Serif"/>
              </a:rPr>
              <a:t>8.6.4.7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735312" y="6367272"/>
            <a:ext cx="35966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8.6.4.8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2872" y="344424"/>
            <a:ext cx="5858256" cy="31089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2400" b="1">
                <a:solidFill>
                  <a:srgbClr val="00B050"/>
                </a:solidFill>
                <a:latin typeface="Times New Roman"/>
              </a:rPr>
              <a:t>Сравнение программ страхования урожая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497629"/>
              </p:ext>
            </p:extLst>
          </p:nvPr>
        </p:nvGraphicFramePr>
        <p:xfrm>
          <a:off x="377354" y="829096"/>
          <a:ext cx="9865096" cy="6264696"/>
        </p:xfrm>
        <a:graphic>
          <a:graphicData uri="http://schemas.openxmlformats.org/drawingml/2006/table">
            <a:tbl>
              <a:tblPr/>
              <a:tblGrid>
                <a:gridCol w="3281170"/>
                <a:gridCol w="3158845"/>
                <a:gridCol w="3425081"/>
              </a:tblGrid>
              <a:tr h="734389">
                <a:tc>
                  <a:txBody>
                    <a:bodyPr/>
                    <a:lstStyle/>
                    <a:p>
                      <a:endParaRPr sz="2400" dirty="0"/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Мультириск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ЧС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</a:tr>
              <a:tr h="550791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Площадь страхования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600">
                          <a:latin typeface="Times New Roman"/>
                        </a:rPr>
                        <a:t>Страхованию подлежит вся площадь в субъекте РФ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1150842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Срок заключения договора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>
                        <a:lnSpc>
                          <a:spcPct val="112000"/>
                        </a:lnSpc>
                      </a:pPr>
                      <a:r>
                        <a:rPr lang="ru" sz="1600">
                          <a:latin typeface="Times New Roman"/>
                        </a:rPr>
                        <a:t>Договор страхования заключается не позднее 15 календарных дней после окончания сева</a:t>
                      </a:r>
                    </a:p>
                  </a:txBody>
                  <a:tcPr marL="0" marR="0" marT="0" marB="0">
                    <a:solidFill>
                      <a:srgbClr val="E9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700"/>
                    </a:p>
                  </a:txBody>
                  <a:tcPr marL="0" marR="0" marT="0" marB="0"/>
                </a:tc>
              </a:tr>
              <a:tr h="1106061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Страховая стоимость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/>
                      <a:r>
                        <a:rPr lang="ru" sz="1600">
                          <a:latin typeface="Times New Roman"/>
                        </a:rPr>
                        <a:t>5-летняя урожайность * площадь посева * цена реализации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3600"/>
                    </a:p>
                  </a:txBody>
                  <a:tcPr marL="0" marR="0" marT="0" marB="0"/>
                </a:tc>
              </a:tr>
              <a:tr h="1101584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Страховой риск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2000"/>
                        </a:lnSpc>
                      </a:pPr>
                      <a:r>
                        <a:rPr lang="ru" sz="1600" dirty="0">
                          <a:latin typeface="Times New Roman"/>
                        </a:rPr>
                        <a:t>Снижение урожая на всей площади сева</a:t>
                      </a:r>
                    </a:p>
                  </a:txBody>
                  <a:tcPr marL="0" marR="0" marT="0" marB="0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2000"/>
                        </a:lnSpc>
                      </a:pPr>
                      <a:r>
                        <a:rPr lang="ru" sz="1600">
                          <a:latin typeface="Times New Roman"/>
                        </a:rPr>
                        <a:t>Гибель урожая на части площади сева</a:t>
                      </a:r>
                    </a:p>
                  </a:txBody>
                  <a:tcPr marL="0" marR="0" marT="0" marB="0">
                    <a:solidFill>
                      <a:srgbClr val="E9EEF4"/>
                    </a:solidFill>
                  </a:tcPr>
                </a:tc>
              </a:tr>
              <a:tr h="1621029">
                <a:tc>
                  <a:txBody>
                    <a:bodyPr/>
                    <a:lstStyle/>
                    <a:p>
                      <a:pPr indent="0"/>
                      <a:r>
                        <a:rPr lang="ru" sz="1600" b="1">
                          <a:solidFill>
                            <a:srgbClr val="FFFFFF"/>
                          </a:solidFill>
                          <a:latin typeface="Times New Roman"/>
                        </a:rPr>
                        <a:t>Страховое событие</a:t>
                      </a:r>
                    </a:p>
                  </a:txBody>
                  <a:tcPr marL="0" marR="0" marT="0" marB="0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12000"/>
                        </a:lnSpc>
                      </a:pPr>
                      <a:r>
                        <a:rPr lang="ru" sz="1600" dirty="0">
                          <a:latin typeface="Times New Roman"/>
                        </a:rPr>
                        <a:t>27 событий в соответствии с критериями Росгидромета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r>
                        <a:rPr lang="ru" sz="1600" dirty="0">
                          <a:latin typeface="Times New Roman"/>
                        </a:rPr>
                        <a:t>Введение режима ЧС</a:t>
                      </a:r>
                    </a:p>
                  </a:txBody>
                  <a:tcPr marL="0" marR="0" marT="0" marB="0">
                    <a:solidFill>
                      <a:srgbClr val="D0D7E7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510016" y="6477000"/>
            <a:ext cx="9753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>
                <a:solidFill>
                  <a:srgbClr val="898989"/>
                </a:solidFill>
                <a:latin typeface="Calibri"/>
              </a:rPr>
              <a:t>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93747" y="457856"/>
            <a:ext cx="8994766" cy="533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2400" b="1" dirty="0" smtClean="0">
              <a:solidFill>
                <a:srgbClr val="387047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60683" y="488365"/>
            <a:ext cx="10103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387047"/>
                </a:solidFill>
                <a:latin typeface="Arial Narrow" panose="020B0606020202030204" pitchFamily="34" charset="0"/>
              </a:rPr>
              <a:t>ИНФОРМАЦИЯ ПО ДОГОВОРАМ СТРАХОВАНИЯ УРОЖАЯ ОЗИМЫХ </a:t>
            </a:r>
          </a:p>
          <a:p>
            <a:pPr algn="ctr">
              <a:spcBef>
                <a:spcPct val="0"/>
              </a:spcBef>
            </a:pPr>
            <a:r>
              <a:rPr lang="ru-RU" altLang="ru-RU" sz="1600" b="1" dirty="0" smtClean="0">
                <a:solidFill>
                  <a:srgbClr val="387047"/>
                </a:solidFill>
                <a:latin typeface="Arial Narrow" panose="020B0606020202030204" pitchFamily="34" charset="0"/>
              </a:rPr>
              <a:t>СЕЛЬСКОХОЗЯЙСТВЕННЫХ КУЛЬТУР СЕВА 2023 ГОДА</a:t>
            </a:r>
            <a:endParaRPr lang="ru-RU" altLang="ru-RU" sz="1600" b="1" dirty="0">
              <a:solidFill>
                <a:srgbClr val="387047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044812"/>
              </p:ext>
            </p:extLst>
          </p:nvPr>
        </p:nvGraphicFramePr>
        <p:xfrm>
          <a:off x="1673498" y="1909217"/>
          <a:ext cx="7704856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7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9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87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Наименование страхового события</a:t>
                      </a:r>
                    </a:p>
                  </a:txBody>
                  <a:tcPr marL="80189" marR="80189" marT="50410" marB="504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Кол-во договоров</a:t>
                      </a:r>
                    </a:p>
                  </a:txBody>
                  <a:tcPr marL="80189" marR="80189" marT="50410" marB="504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Размер посевной площади, тыс. га</a:t>
                      </a:r>
                    </a:p>
                  </a:txBody>
                  <a:tcPr marL="80189" marR="80189" marT="50419" marB="504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196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0189" marR="80189" marT="50410" marB="504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4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Мультириск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0189" marR="80189" marT="50410" marB="504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195,860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41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ЧС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0189" marR="80189" marT="50410" marB="504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226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418,590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45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0189" marR="80189" marT="50410" marB="504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614,450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353" marR="8353" marT="105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33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1432560"/>
            <a:ext cx="7574280" cy="17007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" y="1481328"/>
            <a:ext cx="1280160" cy="14965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896" y="1527048"/>
            <a:ext cx="2319528" cy="1606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696" y="3410712"/>
            <a:ext cx="1280160" cy="1597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28" y="3453384"/>
            <a:ext cx="7226808" cy="655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30952"/>
            <a:ext cx="1280160" cy="16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7360" y="5361432"/>
            <a:ext cx="1124712" cy="6736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3136" y="5266944"/>
            <a:ext cx="1127760" cy="905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0624" y="5361432"/>
            <a:ext cx="1301496" cy="1597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7360" y="5379720"/>
            <a:ext cx="1078992" cy="7955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9232" y="5401056"/>
            <a:ext cx="1112520" cy="774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1960" y="5401056"/>
            <a:ext cx="1207008" cy="8930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6024" y="6294120"/>
            <a:ext cx="320040" cy="6492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02080" y="377952"/>
            <a:ext cx="8339328" cy="667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3000"/>
              </a:lnSpc>
            </a:pPr>
            <a:r>
              <a:rPr lang="ru" sz="3200" b="1">
                <a:solidFill>
                  <a:srgbClr val="00B050"/>
                </a:solidFill>
                <a:latin typeface="Arial"/>
              </a:rPr>
              <a:t>Действия Страхователя и Страховщика</a:t>
            </a:r>
          </a:p>
          <a:p>
            <a:pPr marL="1939104" indent="0">
              <a:lnSpc>
                <a:spcPct val="83000"/>
              </a:lnSpc>
            </a:pPr>
            <a:r>
              <a:rPr lang="ru" sz="1400" b="1">
                <a:solidFill>
                  <a:srgbClr val="00B050"/>
                </a:solidFill>
                <a:latin typeface="Microsoft Sans Serif"/>
              </a:rPr>
              <a:t>по программе страхования </a:t>
            </a:r>
            <a:r>
              <a:rPr lang="ru" sz="1400" b="1">
                <a:solidFill>
                  <a:srgbClr val="00B050"/>
                </a:solidFill>
                <a:latin typeface="Arial"/>
              </a:rPr>
              <a:t>"</a:t>
            </a:r>
            <a:r>
              <a:rPr lang="ru" sz="1400" b="1">
                <a:solidFill>
                  <a:srgbClr val="FF0000"/>
                </a:solidFill>
                <a:latin typeface="Microsoft Sans Serif"/>
              </a:rPr>
              <a:t>МУЛЬТИРИСК</a:t>
            </a:r>
            <a:r>
              <a:rPr lang="ru" sz="1400" b="1">
                <a:solidFill>
                  <a:srgbClr val="00B050"/>
                </a:solidFill>
                <a:latin typeface="Arial"/>
              </a:rPr>
              <a:t>"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23032" y="1304544"/>
            <a:ext cx="1124712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00" b="1">
                <a:solidFill>
                  <a:srgbClr val="FF0000"/>
                </a:solidFill>
                <a:latin typeface="Microsoft Sans Serif"/>
              </a:rPr>
              <a:t>НЕЗА МЕ Д ЛИ Т Е ЛЬН 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14416" y="1289304"/>
            <a:ext cx="652272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00" b="1">
                <a:solidFill>
                  <a:srgbClr val="FF0000"/>
                </a:solidFill>
                <a:latin typeface="Microsoft Sans Serif"/>
              </a:rPr>
              <a:t>5 РА Б. Д НЕЙ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62088" y="1560576"/>
            <a:ext cx="231648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231F20"/>
                </a:solidFill>
                <a:latin typeface="Arial"/>
              </a:rPr>
              <a:t>1.5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056632" y="1560576"/>
            <a:ext cx="231648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231F20"/>
                </a:solidFill>
                <a:latin typeface="Arial"/>
              </a:rPr>
              <a:t>1.3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09360" y="1560576"/>
            <a:ext cx="234696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231F20"/>
                </a:solidFill>
                <a:latin typeface="Arial"/>
              </a:rPr>
              <a:t>1.4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90944" y="2590800"/>
            <a:ext cx="822960" cy="49987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Провести обследование посевов (при необходимости)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541264" y="2468880"/>
            <a:ext cx="771144" cy="618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/>
            <a:r>
              <a:rPr lang="ru" sz="800" b="1" i="1">
                <a:solidFill>
                  <a:srgbClr val="231F20"/>
                </a:solidFill>
                <a:latin typeface="Trebuchet MS"/>
              </a:rPr>
              <a:t>Уведомить Страховщика о событии в письменной форме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9600" y="2368296"/>
            <a:ext cx="758952" cy="213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Принять меры я уменьшения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82440" y="2606040"/>
            <a:ext cx="896112" cy="4632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убытков, в том числе с учетом рекомендаций Страховщика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439656" y="1304544"/>
            <a:ext cx="597408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600" b="1">
                <a:solidFill>
                  <a:srgbClr val="FF0000"/>
                </a:solidFill>
                <a:latin typeface="Microsoft Sans Serif"/>
              </a:rPr>
              <a:t>3 РА Б. Д НЯ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814816" y="1560576"/>
            <a:ext cx="231648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b="1">
                <a:solidFill>
                  <a:srgbClr val="231F20"/>
                </a:solidFill>
                <a:latin typeface="Arial"/>
              </a:rPr>
              <a:t>1.6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116824" y="2368296"/>
            <a:ext cx="954024" cy="4572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Письменно согласовать со Страховщиком реше-ниео пересеве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43672" y="2849880"/>
            <a:ext cx="1027176" cy="24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/ подсеве (при необходимости)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299448" y="2590800"/>
            <a:ext cx="938784" cy="502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00" b="1" i="1">
                <a:solidFill>
                  <a:srgbClr val="231F20"/>
                </a:solidFill>
                <a:latin typeface="Trebuchet MS"/>
              </a:rPr>
              <a:t>Принять решение о согласовании пересева/подсева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3640" y="1560576"/>
            <a:ext cx="228600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231F20"/>
                </a:solidFill>
                <a:latin typeface="Arial"/>
              </a:rPr>
              <a:t>1.7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932432" y="3218688"/>
            <a:ext cx="6248400" cy="1706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00" b="1">
                <a:solidFill>
                  <a:srgbClr val="FF0000"/>
                </a:solidFill>
                <a:latin typeface="Microsoft Sans Serif"/>
              </a:rPr>
              <a:t>ЗА 10 РА Б. Д Н ЕЙ П ЕР Е Д У Б О Р КО Й         </a:t>
            </a:r>
            <a:r>
              <a:rPr lang="ru" sz="700" b="1">
                <a:solidFill>
                  <a:srgbClr val="FF0000"/>
                </a:solidFill>
                <a:latin typeface="Microsoft Sans Serif"/>
              </a:rPr>
              <a:t>ПО СОГЛАСОВАНИЮ СО СТРА ХОВЩИКО</a:t>
            </a:r>
            <a:r>
              <a:rPr lang="ru" sz="700">
                <a:solidFill>
                  <a:srgbClr val="9D9FA2"/>
                </a:solidFill>
                <a:latin typeface="Microsoft Sans Serif"/>
              </a:rPr>
              <a:t>М                    </a:t>
            </a:r>
            <a:r>
              <a:rPr lang="ru" sz="600" b="1">
                <a:solidFill>
                  <a:srgbClr val="FF0000"/>
                </a:solidFill>
                <a:latin typeface="Microsoft Sans Serif"/>
              </a:rPr>
              <a:t>1 РА Б. Д ЕНЬ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767840" y="4349496"/>
            <a:ext cx="1182624" cy="615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Уведомить</a:t>
            </a:r>
          </a:p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Страховщика о дате начала уборки и дате определения урожайности на корню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273296" y="4471416"/>
            <a:ext cx="1179576" cy="4937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Определить совместно со Страховщиком урожайность на корню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787896" y="4227576"/>
            <a:ext cx="1078992" cy="7467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14300"/>
            <a:r>
              <a:rPr lang="ru" sz="800" b="1" i="1">
                <a:solidFill>
                  <a:srgbClr val="231F20"/>
                </a:solidFill>
                <a:latin typeface="Trebuchet MS"/>
              </a:rPr>
              <a:t>Письменно уведомить Страховщика об изменении сроков уборки (при необходимости)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850136" y="5056632"/>
            <a:ext cx="822960" cy="2103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124000"/>
              </a:lnSpc>
            </a:pPr>
            <a:r>
              <a:rPr lang="ru" sz="600" b="1" i="1">
                <a:solidFill>
                  <a:srgbClr val="FF0000"/>
                </a:solidFill>
                <a:latin typeface="Microsoft Sans Serif"/>
              </a:rPr>
              <a:t>5</a:t>
            </a:r>
            <a:r>
              <a:rPr lang="ru" sz="600" b="1">
                <a:solidFill>
                  <a:srgbClr val="FF0000"/>
                </a:solidFill>
                <a:latin typeface="Microsoft Sans Serif"/>
              </a:rPr>
              <a:t> РА Б. Д Н ЕЙ П О С ЛЕ У Б О Р К 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837944" y="6056376"/>
            <a:ext cx="899160" cy="8595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Направить Страховщику заявление на выплату и документы п.8.9 Правил страхования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090672" y="6300216"/>
            <a:ext cx="899160" cy="615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88900"/>
            <a:r>
              <a:rPr lang="ru" sz="800" b="1" i="1">
                <a:solidFill>
                  <a:srgbClr val="231F20"/>
                </a:solidFill>
                <a:latin typeface="Trebuchet MS"/>
              </a:rPr>
              <a:t>Запросить</a:t>
            </a:r>
          </a:p>
          <a:p>
            <a:pPr indent="88900"/>
            <a:r>
              <a:rPr lang="ru" sz="800" b="1" i="1">
                <a:solidFill>
                  <a:srgbClr val="231F20"/>
                </a:solidFill>
                <a:latin typeface="Trebuchet MS"/>
              </a:rPr>
              <a:t>у Страхователя дополнительные документы (при необходимости)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596128" y="6300216"/>
            <a:ext cx="874776" cy="594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08000"/>
              </a:lnSpc>
            </a:pPr>
            <a:r>
              <a:rPr lang="ru" sz="700" b="1" i="1">
                <a:solidFill>
                  <a:srgbClr val="231F20"/>
                </a:solidFill>
                <a:latin typeface="Trebuchet MS"/>
              </a:rPr>
              <a:t>Принять </a:t>
            </a:r>
            <a:r>
              <a:rPr lang="ru" sz="800" b="1" i="1">
                <a:solidFill>
                  <a:srgbClr val="231F20"/>
                </a:solidFill>
                <a:latin typeface="Trebuchet MS"/>
              </a:rPr>
              <a:t>решение о страховой выплате или об </a:t>
            </a:r>
            <a:r>
              <a:rPr lang="ru" sz="700" b="1" i="1">
                <a:solidFill>
                  <a:srgbClr val="231F20"/>
                </a:solidFill>
                <a:latin typeface="Trebuchet MS"/>
              </a:rPr>
              <a:t>отказе в выплате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842760" y="6300216"/>
            <a:ext cx="694944" cy="615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01600"/>
            <a:r>
              <a:rPr lang="ru" sz="800" b="1" i="1">
                <a:solidFill>
                  <a:srgbClr val="231F20"/>
                </a:solidFill>
                <a:latin typeface="Trebuchet MS"/>
              </a:rPr>
              <a:t>Направить письменное уведомление о принятом решении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8101584" y="6544056"/>
            <a:ext cx="710184" cy="3718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7000"/>
              </a:lnSpc>
            </a:pPr>
            <a:r>
              <a:rPr lang="ru" sz="700" b="1" i="1">
                <a:solidFill>
                  <a:srgbClr val="231F20"/>
                </a:solidFill>
                <a:latin typeface="Trebuchet MS"/>
              </a:rPr>
              <a:t>Осуществить </a:t>
            </a:r>
            <a:r>
              <a:rPr lang="ru" sz="800" b="1" i="1">
                <a:solidFill>
                  <a:srgbClr val="231F20"/>
                </a:solidFill>
                <a:latin typeface="Trebuchet MS"/>
              </a:rPr>
              <a:t>страховую выплату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07880" y="6736080"/>
            <a:ext cx="597408" cy="131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00">
                <a:solidFill>
                  <a:srgbClr val="231F20"/>
                </a:solidFill>
                <a:latin typeface="Trebuchet MS"/>
              </a:rPr>
              <a:t>Страховщик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323088"/>
            <a:ext cx="1280160" cy="1508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32" y="597408"/>
            <a:ext cx="298704" cy="301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597408"/>
            <a:ext cx="301752" cy="301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32" y="1136904"/>
            <a:ext cx="274320" cy="237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168" y="3727704"/>
            <a:ext cx="246888" cy="249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3456" y="6376416"/>
            <a:ext cx="228600" cy="2529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45920" y="606552"/>
            <a:ext cx="341376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ШАГИ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920" y="950976"/>
            <a:ext cx="158496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0216" y="585216"/>
            <a:ext cx="877824" cy="268224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82640" y="606552"/>
            <a:ext cx="399288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СРОКИ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24928" y="585216"/>
            <a:ext cx="893064" cy="286512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СТРАХОВЩИКА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61032" y="947928"/>
            <a:ext cx="3014472" cy="399288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наиболее полно зафиксировать картину утраты (гибели) и/или повреждения сельскохозяйственной культуры с помощью фото-, видеосъемки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85688" y="950976"/>
            <a:ext cx="987552" cy="13106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Незамедлительно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592056" y="609600"/>
            <a:ext cx="454152" cy="457200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850" b="1">
                <a:solidFill>
                  <a:srgbClr val="231F20"/>
                </a:solidFill>
                <a:latin typeface="Arial"/>
              </a:rPr>
              <a:t>ПУНКТ ПРАВИЛ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8.2.10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45920" y="1481328"/>
            <a:ext cx="3834384" cy="786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 b="1">
                <a:solidFill>
                  <a:srgbClr val="231F20"/>
                </a:solidFill>
                <a:latin typeface="Arial"/>
              </a:rPr>
              <a:t>1.2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Когда стало известно о наступлении события, которое может вызвать снижение урожая сельскохозяйственной культуры, в том числе урожая многолетних насаждений, или потерю многолетними насаждениями жизнеспособности, обязан </a:t>
            </a:r>
            <a:r>
              <a:rPr lang="en-US" sz="850">
                <a:solidFill>
                  <a:srgbClr val="095F81"/>
                </a:solidFill>
                <a:latin typeface="Microsoft Sans Serif"/>
              </a:rPr>
              <a:t>zjigv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сообщить Страховщику любым доступным (по телефону, электронной почте и т.п.)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85688" y="1481328"/>
            <a:ext cx="3395472" cy="268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268800" indent="0" algn="r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Незамедлительно Обязан зафиксировать сообщение страхователя о произошедшем событии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92056" y="1484376"/>
            <a:ext cx="313944" cy="374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8.2.11</a:t>
            </a:r>
          </a:p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8.5.1</a:t>
            </a:r>
          </a:p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45920" y="2444496"/>
            <a:ext cx="7339584" cy="786384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1.3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принять разумные и доступные в сложившихся            Незамедлительно Вправе давать при необходимости</a:t>
            </a:r>
          </a:p>
          <a:p>
            <a:pPr marL="484700"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обстоятельствах меры для предотвращения и уменьшения                           письменные рекомендации</a:t>
            </a:r>
          </a:p>
          <a:p>
            <a:pPr marL="484700"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возможных убытков, а также по устранению причин,                                   по уменьшению убытка</a:t>
            </a:r>
          </a:p>
          <a:p>
            <a:pPr marL="484700"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способствующих возникновению дополнительных убытков, в том числе, следовать указаниям страховщика, если они сообщены страхователю.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92056" y="2417064"/>
            <a:ext cx="265176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850">
                <a:solidFill>
                  <a:srgbClr val="231F20"/>
                </a:solidFill>
                <a:latin typeface="Microsoft Sans Serif"/>
              </a:rPr>
              <a:t>8.3.7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45920" y="3313176"/>
            <a:ext cx="17373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51888" y="3310128"/>
            <a:ext cx="3279648" cy="7863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  <a:spcAft>
                <a:spcPts val="63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письменно сообщить страховщику о наступлении события. О событии составляется письмо и направляется по почте либо вручается страховщику нарочно под роспись.</a:t>
            </a:r>
          </a:p>
          <a:p>
            <a:pPr indent="0">
              <a:lnSpc>
                <a:spcPct val="105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Почтовая квитанция о направлении письма или копия письма с отметкой о получении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79592" y="3313176"/>
            <a:ext cx="920496" cy="76200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5-ти рабочих дней с момента, когда стало известно о наступлении события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92696" y="3310128"/>
            <a:ext cx="1475232" cy="527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принять заявление о наступлении события, имеющего признаки страхового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592056" y="3313176"/>
            <a:ext cx="32613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850">
                <a:solidFill>
                  <a:srgbClr val="231F20"/>
                </a:solidFill>
                <a:latin typeface="Microsoft Sans Serif"/>
              </a:rPr>
              <a:t>8.2.10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45920" y="4145280"/>
            <a:ext cx="4102608" cy="399288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marL="484700" indent="-520700">
              <a:lnSpc>
                <a:spcPct val="107000"/>
              </a:lnSpc>
            </a:pPr>
            <a:r>
              <a:rPr lang="ru" sz="850" b="1">
                <a:solidFill>
                  <a:srgbClr val="231F20"/>
                </a:solidFill>
                <a:latin typeface="Arial"/>
              </a:rPr>
              <a:t>1.5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предоставить страховщику и/или эксперту возможность беспрепятственного обследования сельскохозяйственных культур и необходимые документы по требованию страховщика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94688" y="4855464"/>
            <a:ext cx="240792" cy="256032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 algn="just">
              <a:spcBef>
                <a:spcPts val="280"/>
              </a:spcBef>
            </a:pPr>
            <a:r>
              <a:rPr lang="ru" sz="1500">
                <a:solidFill>
                  <a:srgbClr val="095F81"/>
                </a:solidFill>
                <a:latin typeface="Courier New"/>
              </a:rPr>
              <a:t>Л"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086600" y="4145280"/>
            <a:ext cx="2362200" cy="1045464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  <a:spcAft>
                <a:spcPts val="63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Вправе провести обследование посевов застрахованных сельскохозяйственных культур, посадок многолетних насаждений, с составлением акта обследования сельскохозяйственных культур.</a:t>
            </a:r>
          </a:p>
          <a:p>
            <a:pPr indent="0">
              <a:lnSpc>
                <a:spcPct val="107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Акт обследования застрахованных культур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592056" y="4148328"/>
            <a:ext cx="268224" cy="374904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8.2.7</a:t>
            </a:r>
          </a:p>
          <a:p>
            <a:pPr indent="0"/>
            <a:r>
              <a:rPr lang="ru" sz="850">
                <a:latin typeface="Microsoft Sans Serif"/>
              </a:rPr>
              <a:t>8.5.4</a:t>
            </a:r>
          </a:p>
          <a:p>
            <a:pPr indent="0"/>
            <a:r>
              <a:rPr lang="ru" sz="850">
                <a:latin typeface="Microsoft Sans Serif"/>
              </a:rPr>
              <a:t>8.5.5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645920" y="5812536"/>
            <a:ext cx="170688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069592" y="5775960"/>
            <a:ext cx="4562856" cy="143256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письменно согласовать со страховщиком решениео пересеве </a:t>
            </a:r>
            <a:r>
              <a:rPr lang="ru" sz="850" cap="small">
                <a:solidFill>
                  <a:srgbClr val="231F20"/>
                </a:solidFill>
                <a:latin typeface="Microsoft Sans Serif"/>
              </a:rPr>
              <a:t>в</a:t>
            </a:r>
            <a:r>
              <a:rPr lang="ru" sz="1400">
                <a:solidFill>
                  <a:srgbClr val="231F20"/>
                </a:solidFill>
                <a:latin typeface="Microsoft Sans Serif"/>
              </a:rPr>
              <a:t> </a:t>
            </a:r>
            <a:r>
              <a:rPr lang="ru" sz="1400" baseline="-25000">
                <a:solidFill>
                  <a:srgbClr val="231F20"/>
                </a:solidFill>
                <a:latin typeface="Microsoft Sans Serif"/>
              </a:rPr>
              <a:t>течение</a:t>
            </a:r>
            <a:r>
              <a:rPr lang="ru" sz="1400">
                <a:solidFill>
                  <a:srgbClr val="231F20"/>
                </a:solidFill>
                <a:latin typeface="Microsoft Sans Serif"/>
              </a:rPr>
              <a:t>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3</a:t>
            </a:r>
            <a:r>
              <a:rPr lang="ru" sz="1400" baseline="-25000">
                <a:solidFill>
                  <a:srgbClr val="231F20"/>
                </a:solidFill>
                <a:latin typeface="Microsoft Sans Serif"/>
              </a:rPr>
              <a:t>-х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69592" y="5913120"/>
            <a:ext cx="2221992" cy="124968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(подсеве) сельскохозяйственных культур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82640" y="5940552"/>
            <a:ext cx="749808" cy="140208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рабочих дней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92696" y="5815584"/>
            <a:ext cx="1923288" cy="374904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 algn="just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Направить Страхователю решение о согласовании пересева (подсева) или отказе.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92056" y="5815584"/>
            <a:ext cx="268224" cy="432816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14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8.2.9</a:t>
            </a:r>
          </a:p>
          <a:p>
            <a:pPr indent="0">
              <a:spcAft>
                <a:spcPts val="14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8.5.6</a:t>
            </a:r>
          </a:p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8.6.2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086600" y="6330696"/>
            <a:ext cx="2313432" cy="396240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решение о согласовании пересева (подсева) сельскохозяйственных культур или отказе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320040"/>
            <a:ext cx="1280160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176" y="1143000"/>
            <a:ext cx="673608" cy="3627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312" y="1121664"/>
            <a:ext cx="338328" cy="338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176" y="5081016"/>
            <a:ext cx="256032" cy="256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88" y="5858256"/>
            <a:ext cx="487680" cy="10241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12976" y="384048"/>
            <a:ext cx="341376" cy="115824"/>
          </a:xfrm>
          <a:prstGeom prst="rect">
            <a:avLst/>
          </a:prstGeom>
          <a:solidFill>
            <a:srgbClr val="FEF8A2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ШАГИ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60320" y="362712"/>
            <a:ext cx="874776" cy="268224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СТРАХОВАТЕЛЯ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06880" y="746760"/>
            <a:ext cx="3736848" cy="359664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marL="497400" indent="-533400" algn="just">
              <a:lnSpc>
                <a:spcPct val="106000"/>
              </a:lnSpc>
            </a:pPr>
            <a:r>
              <a:rPr lang="ru" sz="850" b="1">
                <a:solidFill>
                  <a:srgbClr val="231F20"/>
                </a:solidFill>
                <a:latin typeface="Arial"/>
              </a:rPr>
              <a:t>2.1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письменно известить страховщика о планируемых датах начала и окончания уборочных работ, а также о дате определения урожайности на корню.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62784" y="1106424"/>
            <a:ext cx="2980944" cy="390144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12700">
              <a:lnSpc>
                <a:spcPct val="107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Почтовая квитанция о направлении письма копия письма с отметкой о вручении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49696" y="384048"/>
            <a:ext cx="399288" cy="115824"/>
          </a:xfrm>
          <a:prstGeom prst="rect">
            <a:avLst/>
          </a:prstGeom>
          <a:solidFill>
            <a:srgbClr val="FEF8A2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СРОКИ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728472"/>
            <a:ext cx="850392" cy="396240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За 10 рабочих дней до начала уборки урожая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491984" y="362712"/>
            <a:ext cx="896112" cy="286512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СТРАХОВЩИКА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659112" y="387096"/>
            <a:ext cx="454152" cy="588264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90"/>
              </a:spcAft>
            </a:pPr>
            <a:r>
              <a:rPr lang="ru" sz="850" b="1">
                <a:solidFill>
                  <a:srgbClr val="231F20"/>
                </a:solidFill>
                <a:latin typeface="Arial"/>
              </a:rPr>
              <a:t>ПУНКТ ПРАВИЛ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8.5.7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8.5.8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06880" y="2069592"/>
            <a:ext cx="3584448" cy="667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97400" indent="-533400">
              <a:lnSpc>
                <a:spcPct val="108000"/>
              </a:lnSpc>
            </a:pPr>
            <a:r>
              <a:rPr lang="ru" sz="850" b="1">
                <a:solidFill>
                  <a:srgbClr val="231F20"/>
                </a:solidFill>
                <a:latin typeface="Arial"/>
              </a:rPr>
              <a:t>2.2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предоставить Страховщику и/или эксперту возможность беспрепятственного обследования застрахованных культур, а также участвовать совместно со Страховщиком в обследовании посевов, в том числе определении урожайности на корню.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946648" y="2069592"/>
            <a:ext cx="3121152" cy="5273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По согласованию Провести обследование посевов, со Страховщиком в том числе с привлечением независимых экспертов, определить урожайность на корню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659112" y="2072640"/>
            <a:ext cx="268224" cy="2468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latin typeface="Microsoft Sans Serif"/>
              </a:rPr>
              <a:t>8.5.4</a:t>
            </a:r>
          </a:p>
          <a:p>
            <a:pPr indent="0"/>
            <a:r>
              <a:rPr lang="ru" sz="850">
                <a:latin typeface="Microsoft Sans Serif"/>
              </a:rPr>
              <a:t>8.5.5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221992" y="2849880"/>
            <a:ext cx="594360" cy="1371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21992" y="2983992"/>
            <a:ext cx="2343912" cy="1402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Акт обследования застрахованных культур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06880" y="3688080"/>
            <a:ext cx="5038344" cy="917448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2.3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сообщить страховщику любым доступным                В течение 1-го</a:t>
            </a:r>
          </a:p>
          <a:p>
            <a:pPr indent="533400"/>
            <a:r>
              <a:rPr lang="ru" sz="850">
                <a:solidFill>
                  <a:srgbClr val="231F20"/>
                </a:solidFill>
                <a:latin typeface="Microsoft Sans Serif"/>
              </a:rPr>
              <a:t>способом (телефонная связь, телеграф, электронная почта)        рабочего дня</a:t>
            </a:r>
          </a:p>
          <a:p>
            <a:pPr indent="533400"/>
            <a:r>
              <a:rPr lang="ru" sz="850">
                <a:solidFill>
                  <a:srgbClr val="231F20"/>
                </a:solidFill>
                <a:latin typeface="Microsoft Sans Serif"/>
              </a:rPr>
              <a:t>и направить письменное уведомление:</a:t>
            </a:r>
          </a:p>
          <a:p>
            <a:pPr indent="0" algn="r"/>
            <a:r>
              <a:rPr lang="ru" sz="850">
                <a:solidFill>
                  <a:srgbClr val="231F20"/>
                </a:solidFill>
                <a:latin typeface="Microsoft Sans Serif"/>
              </a:rPr>
              <a:t>Согласование</a:t>
            </a:r>
          </a:p>
          <a:p>
            <a:pPr indent="533400"/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 любых событиях, мешающих проведению уборочных работ;   в течении 3-х</a:t>
            </a:r>
          </a:p>
          <a:p>
            <a:pPr indent="533400"/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 переносе даты окончания уборки с указанием причины;       рабочих дней</a:t>
            </a:r>
          </a:p>
          <a:p>
            <a:pPr indent="533400"/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 отказе от уборки с указанием причины.                     после запроса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59752" y="3691128"/>
            <a:ext cx="1959864" cy="396240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Направляет Страхователю решение о согласовании изменения даты окончания уборочных работ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659112" y="3660648"/>
            <a:ext cx="268224" cy="115824"/>
          </a:xfrm>
          <a:prstGeom prst="rect">
            <a:avLst/>
          </a:prstGeom>
          <a:solidFill>
            <a:srgbClr val="FEF8A2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latin typeface="Microsoft Sans Serif"/>
              </a:rPr>
              <a:t>8.5.8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221992" y="4724400"/>
            <a:ext cx="3313176" cy="268224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письменно согласовать со Страховщиком изменение даты окончания уборочных работ.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221992" y="5114544"/>
            <a:ext cx="2950464" cy="265176"/>
          </a:xfrm>
          <a:prstGeom prst="rect">
            <a:avLst/>
          </a:prstGeom>
          <a:solidFill>
            <a:srgbClr val="FEF8A2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Почтовая квитанция о направлении письма или копия письма с отметкой о вручении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320040"/>
            <a:ext cx="1280160" cy="1600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32" y="551688"/>
            <a:ext cx="301752" cy="301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304" y="551688"/>
            <a:ext cx="301752" cy="301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264" y="3179064"/>
            <a:ext cx="259080" cy="26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1744" y="5419344"/>
            <a:ext cx="225552" cy="259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9928" y="6028944"/>
            <a:ext cx="304800" cy="3078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456" y="6669024"/>
            <a:ext cx="256032" cy="28956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45920" y="560832"/>
            <a:ext cx="344424" cy="115824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ШАГИ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93264" y="539496"/>
            <a:ext cx="874776" cy="268224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21680" y="560832"/>
            <a:ext cx="399288" cy="115824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СРОКИ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48728" y="539496"/>
            <a:ext cx="893064" cy="286512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СТРАХОВЩИКА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39824" y="902208"/>
            <a:ext cx="4011168" cy="1173480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3.1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направить Страховщику заявление</a:t>
            </a:r>
          </a:p>
          <a:p>
            <a:pPr indent="53340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на выплату страхового возмещения.</a:t>
            </a:r>
          </a:p>
          <a:p>
            <a:pPr marL="497400" indent="0">
              <a:lnSpc>
                <a:spcPct val="105000"/>
              </a:lnSpc>
              <a:spcAft>
                <a:spcPts val="63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К заявлению прилагает фото-, видеоматериалы а также документы, согласно разделу 8 Правил страхования.</a:t>
            </a:r>
          </a:p>
          <a:p>
            <a:pPr marL="497400" indent="0">
              <a:lnSpc>
                <a:spcPct val="106000"/>
              </a:lnSpc>
            </a:pPr>
            <a:r>
              <a:rPr lang="ru" sz="850" i="1">
                <a:solidFill>
                  <a:srgbClr val="231F20"/>
                </a:solidFill>
                <a:latin typeface="Microsoft Sans Serif"/>
              </a:rPr>
              <a:t>Заявление составляется в свободной форме (если иное не согласовано страховщиком и страхователем), с обязательным указанием банковских реквизитов Страхователя и направляется по почте либо вручается нарочно Страховщику под роспись.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15584" y="905256"/>
            <a:ext cx="984504" cy="1173480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5-ти рабочих дней после окончания уборки урожая и составления всех документов, предусмотренных п. 8.9. Правил страхования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22592" y="905256"/>
            <a:ext cx="1203960" cy="137160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Принимает заявление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735312" y="563880"/>
            <a:ext cx="454152" cy="588264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850" b="1">
                <a:solidFill>
                  <a:srgbClr val="231F20"/>
                </a:solidFill>
                <a:latin typeface="Arial"/>
              </a:rPr>
              <a:t>ПУНКТ ПРАВИЛ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8.5.10</a:t>
            </a:r>
          </a:p>
          <a:p>
            <a:pPr indent="0">
              <a:lnSpc>
                <a:spcPct val="105000"/>
              </a:lnSpc>
            </a:pPr>
            <a:r>
              <a:rPr lang="ru" sz="850">
                <a:latin typeface="Microsoft Sans Serif"/>
              </a:rPr>
              <a:t>8.10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734312" y="2173224"/>
            <a:ext cx="259080" cy="2895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700">
                <a:solidFill>
                  <a:srgbClr val="8A5C42"/>
                </a:solidFill>
                <a:latin typeface="Arial"/>
              </a:rPr>
              <a:t>В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54936" y="2197608"/>
            <a:ext cx="2950464" cy="268224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7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Почтовая квитанция о направлении письма или копия письма с отметкой о вручении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39824" y="2645664"/>
            <a:ext cx="17983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3.2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15584" y="2645664"/>
            <a:ext cx="3715512" cy="77724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7 (семи) Вправе направить запрос Страхователю о рабочих дней предоставлении дополнительных документов, после получения предусмотренных п. 8.10 Правил страхования заявления на выплату страхового возмещения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39824" y="3605784"/>
            <a:ext cx="3892296" cy="399288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497400" indent="-533400">
              <a:lnSpc>
                <a:spcPct val="106000"/>
              </a:lnSpc>
            </a:pPr>
            <a:r>
              <a:rPr lang="ru" sz="850" b="1">
                <a:solidFill>
                  <a:srgbClr val="231F20"/>
                </a:solidFill>
                <a:latin typeface="Arial"/>
              </a:rPr>
              <a:t>3.3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предоставить с сопроводительным письмом и описью дополнительные документы в соответствии с запросом Страховщика, предусмотренные п. 8.10. Правил страхования.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9544" y="3608832"/>
            <a:ext cx="2566416" cy="2682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Принимает заявление, регистрирует в журнале входящей корреспонденции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34312" y="4108704"/>
            <a:ext cx="259080" cy="2865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2700">
                <a:solidFill>
                  <a:srgbClr val="9C7C65"/>
                </a:solidFill>
                <a:latin typeface="Arial"/>
              </a:rPr>
              <a:t>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4936" y="4126992"/>
            <a:ext cx="2950464" cy="26517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 u="sng">
                <a:solidFill>
                  <a:srgbClr val="231F20"/>
                </a:solidFill>
                <a:latin typeface="Microsoft Sans Serif"/>
              </a:rPr>
              <a:t>Документ: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 Почтовая квитанция о направлении письма или копия письма с отметкой о вручении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639824" y="4572000"/>
            <a:ext cx="182880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3.4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815584" y="4572000"/>
            <a:ext cx="1039368" cy="6553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15-ти рабочих дней после получения всех запрошенных документов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016496" y="4565904"/>
            <a:ext cx="2624328" cy="11826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принять решение:</a:t>
            </a:r>
          </a:p>
          <a:p>
            <a:pPr marL="154500" indent="-190500">
              <a:lnSpc>
                <a:spcPct val="106000"/>
              </a:lnSpc>
            </a:pPr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 признании заявленного события страховым случаем и составить страховой акт;</a:t>
            </a:r>
          </a:p>
          <a:p>
            <a:pPr marL="154500" indent="-190500">
              <a:lnSpc>
                <a:spcPct val="106000"/>
              </a:lnSpc>
            </a:pPr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об отказе в страховой выплате, непризнании события страховым случаем;</a:t>
            </a:r>
          </a:p>
          <a:p>
            <a:pPr marL="154500" indent="-190500">
              <a:lnSpc>
                <a:spcPct val="106000"/>
              </a:lnSpc>
            </a:pPr>
            <a:r>
              <a:rPr lang="ru" sz="800">
                <a:solidFill>
                  <a:srgbClr val="A42717"/>
                </a:solidFill>
                <a:latin typeface="Microsoft Sans Serif"/>
              </a:rPr>
              <a:t>&gt;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о проведении страхового расследования с указанием перечня документов и / или мероприятий, необходимых для принятия решения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39824" y="5922264"/>
            <a:ext cx="179832" cy="115824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3.5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639824" y="6367272"/>
            <a:ext cx="179832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just"/>
            <a:r>
              <a:rPr lang="ru" sz="850" b="1">
                <a:solidFill>
                  <a:srgbClr val="231F20"/>
                </a:solidFill>
                <a:latin typeface="Arial"/>
              </a:rPr>
              <a:t>3.6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18632" y="5940552"/>
            <a:ext cx="3633216" cy="231648"/>
          </a:xfrm>
          <a:prstGeom prst="rect">
            <a:avLst/>
          </a:prstGeom>
          <a:solidFill>
            <a:srgbClr val="C4E4CD"/>
          </a:solidFill>
        </p:spPr>
        <p:txBody>
          <a:bodyPr lIns="0" tIns="0" rIns="0" bIns="0">
            <a:noAutofit/>
          </a:bodyPr>
          <a:lstStyle/>
          <a:p>
            <a:pPr marL="1170500" indent="-120650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3 рабочих дня Обязан направить письменное уведомление о принятом решении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18632" y="6172200"/>
            <a:ext cx="3633216" cy="6949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10-ти      Обязан произвести выплату страхового</a:t>
            </a:r>
          </a:p>
          <a:p>
            <a:pPr indent="0">
              <a:lnSpc>
                <a:spcPct val="9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рабочих дней       возмещения</a:t>
            </a:r>
          </a:p>
          <a:p>
            <a:pPr indent="0">
              <a:lnSpc>
                <a:spcPct val="97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с момента принятия решения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735312" y="2663952"/>
            <a:ext cx="326136" cy="200558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62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8.10</a:t>
            </a:r>
          </a:p>
          <a:p>
            <a:pPr indent="0">
              <a:spcAft>
                <a:spcPts val="4620"/>
              </a:spcAft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8.5.10</a:t>
            </a:r>
          </a:p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8.1.7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735312" y="4669536"/>
            <a:ext cx="326136" cy="1353312"/>
          </a:xfrm>
          <a:prstGeom prst="rect">
            <a:avLst/>
          </a:prstGeom>
          <a:solidFill>
            <a:srgbClr val="C4E4CD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8.1.8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35312" y="6022848"/>
            <a:ext cx="326136" cy="44500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8.1.9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" y="1481328"/>
            <a:ext cx="1280160" cy="15971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504" y="1542288"/>
            <a:ext cx="1112520" cy="15971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024" y="1542288"/>
            <a:ext cx="3755136" cy="1597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20" y="1524000"/>
            <a:ext cx="204216" cy="1633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952" y="1542288"/>
            <a:ext cx="1008888" cy="9083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7952" y="1447800"/>
            <a:ext cx="2548128" cy="16916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3950208"/>
            <a:ext cx="1280160" cy="1597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7360" y="3880104"/>
            <a:ext cx="4867656" cy="17007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9232" y="4017264"/>
            <a:ext cx="1164336" cy="7711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61960" y="4017264"/>
            <a:ext cx="1207008" cy="8930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36024" y="4337304"/>
            <a:ext cx="320040" cy="32004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4312" y="4681728"/>
            <a:ext cx="283464" cy="28651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2080" y="377952"/>
            <a:ext cx="8339328" cy="6675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ct val="83000"/>
              </a:lnSpc>
            </a:pPr>
            <a:r>
              <a:rPr lang="ru" sz="3200" b="1">
                <a:solidFill>
                  <a:srgbClr val="00B050"/>
                </a:solidFill>
                <a:latin typeface="Arial"/>
              </a:rPr>
              <a:t>Действия Страхователя и Страховщика</a:t>
            </a:r>
          </a:p>
          <a:p>
            <a:pPr indent="0" algn="ctr">
              <a:lnSpc>
                <a:spcPct val="83000"/>
              </a:lnSpc>
            </a:pPr>
            <a:r>
              <a:rPr lang="ru" sz="1400" b="1">
                <a:solidFill>
                  <a:srgbClr val="00B050"/>
                </a:solidFill>
                <a:latin typeface="Microsoft Sans Serif"/>
              </a:rPr>
              <a:t>по программе страхования </a:t>
            </a:r>
            <a:r>
              <a:rPr lang="ru" sz="1400" b="1">
                <a:solidFill>
                  <a:srgbClr val="00B050"/>
                </a:solidFill>
                <a:latin typeface="Arial"/>
              </a:rPr>
              <a:t>"</a:t>
            </a:r>
            <a:r>
              <a:rPr lang="ru" sz="1400" b="1">
                <a:solidFill>
                  <a:srgbClr val="FF0000"/>
                </a:solidFill>
                <a:latin typeface="Microsoft Sans Serif"/>
              </a:rPr>
              <a:t>ЧС</a:t>
            </a:r>
            <a:r>
              <a:rPr lang="ru" sz="1400" b="1">
                <a:solidFill>
                  <a:srgbClr val="00B050"/>
                </a:solidFill>
                <a:latin typeface="Arial"/>
              </a:rPr>
              <a:t>"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44240" y="1304544"/>
            <a:ext cx="588264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00" b="1">
                <a:solidFill>
                  <a:srgbClr val="FF0000"/>
                </a:solidFill>
                <a:latin typeface="Microsoft Sans Serif"/>
              </a:rPr>
              <a:t>3 РАБ. ДНЯ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20512" y="1304544"/>
            <a:ext cx="643128" cy="1188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700" b="1">
                <a:solidFill>
                  <a:srgbClr val="FF0000"/>
                </a:solidFill>
                <a:latin typeface="Microsoft Sans Serif"/>
              </a:rPr>
              <a:t>1 </a:t>
            </a:r>
            <a:r>
              <a:rPr lang="ru" sz="600" b="1">
                <a:solidFill>
                  <a:srgbClr val="FF0000"/>
                </a:solidFill>
                <a:latin typeface="Microsoft Sans Serif"/>
              </a:rPr>
              <a:t>РА Б. ДЕ НЬ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4952" y="2602992"/>
            <a:ext cx="822960" cy="496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Провести обследование посевов (при необходимости)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378696" y="1225296"/>
            <a:ext cx="691896" cy="1341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600" b="1">
                <a:solidFill>
                  <a:srgbClr val="FF0000"/>
                </a:solidFill>
                <a:latin typeface="Microsoft Sans Serif"/>
              </a:rPr>
              <a:t>10 РА Б. Д НЕЙ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355080" y="4008120"/>
            <a:ext cx="240792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1200" b="1">
                <a:solidFill>
                  <a:srgbClr val="231F20"/>
                </a:solidFill>
                <a:latin typeface="Arial"/>
              </a:rPr>
              <a:t>2.4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12136" y="4008120"/>
            <a:ext cx="204216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231F20"/>
                </a:solidFill>
                <a:latin typeface="Arial"/>
              </a:rPr>
              <a:t>3.1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46576" y="4008120"/>
            <a:ext cx="237744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1200" b="1">
                <a:solidFill>
                  <a:srgbClr val="231F20"/>
                </a:solidFill>
                <a:latin typeface="Arial"/>
              </a:rPr>
              <a:t>2.2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02352" y="4008120"/>
            <a:ext cx="237744" cy="1463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ru" sz="1200" b="1">
                <a:solidFill>
                  <a:srgbClr val="231F20"/>
                </a:solidFill>
                <a:latin typeface="Arial"/>
              </a:rPr>
              <a:t>2.3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96128" y="4916424"/>
            <a:ext cx="874776" cy="59436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 algn="r">
              <a:lnSpc>
                <a:spcPct val="108000"/>
              </a:lnSpc>
            </a:pPr>
            <a:r>
              <a:rPr lang="ru" sz="700" b="1" i="1">
                <a:solidFill>
                  <a:srgbClr val="231F20"/>
                </a:solidFill>
                <a:latin typeface="Trebuchet MS"/>
              </a:rPr>
              <a:t>Принять </a:t>
            </a:r>
            <a:r>
              <a:rPr lang="ru" sz="800" b="1" i="1">
                <a:solidFill>
                  <a:srgbClr val="231F20"/>
                </a:solidFill>
                <a:latin typeface="Trebuchet MS"/>
              </a:rPr>
              <a:t>решение о страховой выплате или об </a:t>
            </a:r>
            <a:r>
              <a:rPr lang="ru" sz="700" b="1" i="1">
                <a:solidFill>
                  <a:srgbClr val="231F20"/>
                </a:solidFill>
                <a:latin typeface="Trebuchet MS"/>
              </a:rPr>
              <a:t>отказе в выплате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90672" y="4916424"/>
            <a:ext cx="899160" cy="61874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88900"/>
            <a:r>
              <a:rPr lang="ru" sz="800" b="1" i="1">
                <a:solidFill>
                  <a:srgbClr val="231F20"/>
                </a:solidFill>
                <a:latin typeface="Trebuchet MS"/>
              </a:rPr>
              <a:t>Запросить</a:t>
            </a:r>
          </a:p>
          <a:p>
            <a:pPr indent="88900"/>
            <a:r>
              <a:rPr lang="ru" sz="800" b="1" i="1">
                <a:solidFill>
                  <a:srgbClr val="231F20"/>
                </a:solidFill>
                <a:latin typeface="Trebuchet MS"/>
              </a:rPr>
              <a:t>у Страхователя дополнительные документы (при необходимости)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343400" y="5038344"/>
            <a:ext cx="902208" cy="49682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 b="1" i="1">
                <a:solidFill>
                  <a:srgbClr val="231F20"/>
                </a:solidFill>
                <a:latin typeface="Trebuchet MS"/>
              </a:rPr>
              <a:t>Направить Страховщику дополнительные документы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69008" y="4690872"/>
            <a:ext cx="557784" cy="9448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Направить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20240" y="4831080"/>
            <a:ext cx="627888" cy="7620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траховщику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72640" y="4907280"/>
            <a:ext cx="676656" cy="10058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ление на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837944" y="5074920"/>
            <a:ext cx="911352" cy="438912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27000"/>
            <a:r>
              <a:rPr lang="ru" sz="800" b="1" i="1">
                <a:solidFill>
                  <a:srgbClr val="231F20"/>
                </a:solidFill>
                <a:latin typeface="Trebuchet MS"/>
              </a:rPr>
              <a:t>выплату и документы п.8.7 Правил страхования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42760" y="4916424"/>
            <a:ext cx="694944" cy="61569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101600"/>
            <a:r>
              <a:rPr lang="ru" sz="800" b="1" i="1">
                <a:solidFill>
                  <a:srgbClr val="231F20"/>
                </a:solidFill>
                <a:latin typeface="Trebuchet MS"/>
              </a:rPr>
              <a:t>Направить письменное уведомление о принятом решении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101584" y="5160264"/>
            <a:ext cx="710184" cy="3749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8000"/>
              </a:lnSpc>
            </a:pPr>
            <a:r>
              <a:rPr lang="ru" sz="700" b="1" i="1">
                <a:solidFill>
                  <a:srgbClr val="231F20"/>
                </a:solidFill>
                <a:latin typeface="Trebuchet MS"/>
              </a:rPr>
              <a:t>Осуществить </a:t>
            </a:r>
            <a:r>
              <a:rPr lang="ru" sz="800" b="1" i="1">
                <a:solidFill>
                  <a:srgbClr val="231F20"/>
                </a:solidFill>
                <a:latin typeface="Trebuchet MS"/>
              </a:rPr>
              <a:t>страховую выплату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07880" y="4779264"/>
            <a:ext cx="597408" cy="13106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00">
                <a:solidFill>
                  <a:srgbClr val="231F20"/>
                </a:solidFill>
                <a:latin typeface="Trebuchet MS"/>
              </a:rPr>
              <a:t>Страховщик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48" y="323088"/>
            <a:ext cx="1280160" cy="15087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597408"/>
            <a:ext cx="301752" cy="3017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32" y="1136904"/>
            <a:ext cx="274320" cy="237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002536"/>
            <a:ext cx="316992" cy="277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456" y="5791200"/>
            <a:ext cx="228600" cy="252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5920" y="606552"/>
            <a:ext cx="341376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ШАГИ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5920" y="950976"/>
            <a:ext cx="158496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45920" y="1481328"/>
            <a:ext cx="170688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48840" y="585216"/>
            <a:ext cx="1853184" cy="1920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ЛёЛ ДЕЙСТВИЯ СТРАХОВАТЕЛЯ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64936" y="606552"/>
            <a:ext cx="399288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СРОКИ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24928" y="585216"/>
            <a:ext cx="893064" cy="286512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ДЕЙСТВИЯ СТРАХОВЩИКА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154936" y="966216"/>
            <a:ext cx="3191256" cy="356616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Обязан наиболее полно зафиксировать картину состояния сельскохозяйственной культуры с помощью фото-, видеосъемки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4936" y="1322832"/>
            <a:ext cx="3191256" cy="3718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Уведомить Страховщика о произошедшей событии любым доступным способом и обязательно письменно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61888" y="1481328"/>
            <a:ext cx="3319272" cy="29870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Незамедлительно Обязан зафиксировать сообщение</a:t>
            </a:r>
          </a:p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3 р</a:t>
            </a:r>
            <a:r>
              <a:rPr lang="ru" sz="1400" baseline="-25000">
                <a:solidFill>
                  <a:srgbClr val="231F20"/>
                </a:solidFill>
                <a:latin typeface="Microsoft Sans Serif"/>
              </a:rPr>
              <a:t>а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б</a:t>
            </a:r>
            <a:r>
              <a:rPr lang="ru" sz="1400" baseline="-25000">
                <a:solidFill>
                  <a:srgbClr val="231F20"/>
                </a:solidFill>
                <a:latin typeface="Microsoft Sans Serif"/>
              </a:rPr>
              <a:t>очих</a:t>
            </a:r>
            <a:r>
              <a:rPr lang="ru" sz="1400">
                <a:solidFill>
                  <a:srgbClr val="231F20"/>
                </a:solidFill>
                <a:latin typeface="Microsoft Sans Serif"/>
              </a:rPr>
              <a:t>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д</a:t>
            </a:r>
            <a:r>
              <a:rPr lang="ru" sz="1400" baseline="-25000">
                <a:solidFill>
                  <a:srgbClr val="231F20"/>
                </a:solidFill>
                <a:latin typeface="Microsoft Sans Serif"/>
              </a:rPr>
              <a:t>ня</a:t>
            </a:r>
            <a:r>
              <a:rPr lang="ru" sz="1400">
                <a:solidFill>
                  <a:srgbClr val="231F20"/>
                </a:solidFill>
                <a:latin typeface="Microsoft Sans Serif"/>
              </a:rPr>
              <a:t>     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страхователя о произошедшем событии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592056" y="627888"/>
            <a:ext cx="454152" cy="420624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spcAft>
                <a:spcPts val="420"/>
              </a:spcAft>
            </a:pPr>
            <a:r>
              <a:rPr lang="ru" sz="850" b="1">
                <a:solidFill>
                  <a:srgbClr val="231F20"/>
                </a:solidFill>
                <a:latin typeface="Arial"/>
              </a:rPr>
              <a:t>ПУНКТ ПРАВИЛ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8.6.3.5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592056" y="1048512"/>
            <a:ext cx="454152" cy="6614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8.6.3.1</a:t>
            </a:r>
          </a:p>
          <a:p>
            <a:pPr indent="0">
              <a:lnSpc>
                <a:spcPct val="105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8.6.4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645920" y="2410968"/>
            <a:ext cx="3995928" cy="646176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marL="484700" indent="-520700"/>
            <a:r>
              <a:rPr lang="ru" sz="850" b="1">
                <a:solidFill>
                  <a:srgbClr val="231F20"/>
                </a:solidFill>
                <a:latin typeface="Arial"/>
              </a:rPr>
              <a:t>1.3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Сохранять пострадавшие с/х культуры в том виде, в котором они оказались после наступления страхового события: не уничтожать (не запахивать);</a:t>
            </a:r>
          </a:p>
          <a:p>
            <a:pPr indent="520700"/>
            <a:r>
              <a:rPr lang="ru" sz="850">
                <a:solidFill>
                  <a:srgbClr val="231F20"/>
                </a:solidFill>
                <a:latin typeface="Microsoft Sans Serif"/>
              </a:rPr>
              <a:t>не пересевать;</a:t>
            </a:r>
          </a:p>
          <a:p>
            <a:pPr indent="520700"/>
            <a:r>
              <a:rPr lang="ru" sz="850">
                <a:solidFill>
                  <a:srgbClr val="231F20"/>
                </a:solidFill>
                <a:latin typeface="Microsoft Sans Serif"/>
              </a:rPr>
              <a:t>не проводить уборку урожая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095744" y="2444496"/>
            <a:ext cx="1889760" cy="399288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Вправе давать при необходимости письменные рекомендации по уменьшению убытка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592056" y="2417064"/>
            <a:ext cx="356616" cy="246888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8.6.3.3</a:t>
            </a:r>
          </a:p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8.6.4.3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45920" y="3380232"/>
            <a:ext cx="17373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154936" y="3310128"/>
            <a:ext cx="3361944" cy="25908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Уведомить Страховщика о планируемой дате проведения обследования с/х культур комиссией по обследованию при ЧС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592056" y="3224784"/>
            <a:ext cx="356616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8.6.3.7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45920" y="4117848"/>
            <a:ext cx="170688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645920" y="5193792"/>
            <a:ext cx="3730752" cy="259080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marL="395800" indent="-431800"/>
            <a:r>
              <a:rPr lang="ru" sz="850" b="1">
                <a:solidFill>
                  <a:srgbClr val="231F20"/>
                </a:solidFill>
                <a:latin typeface="Arial"/>
              </a:rPr>
              <a:t>1.6 </a:t>
            </a:r>
            <a:r>
              <a:rPr lang="ru" sz="850">
                <a:solidFill>
                  <a:srgbClr val="231F20"/>
                </a:solidFill>
                <a:latin typeface="Microsoft Sans Serif"/>
              </a:rPr>
              <a:t>Направить Страховщику письменное заявление о на выплату страхового возмещения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645920" y="6348984"/>
            <a:ext cx="170688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 b="1">
                <a:solidFill>
                  <a:srgbClr val="231F20"/>
                </a:solidFill>
                <a:latin typeface="Arial"/>
              </a:rPr>
              <a:t>1.7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958840" y="3389376"/>
            <a:ext cx="984504" cy="50292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Не позднее 1 дня следующего за днем, когдастало об этом известно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910072" y="4081272"/>
            <a:ext cx="1075944" cy="365760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ru" sz="800">
                <a:latin typeface="Times New Roman"/>
              </a:rPr>
              <a:t>7 </a:t>
            </a:r>
            <a:r>
              <a:rPr lang="ru" sz="800">
                <a:latin typeface="Microsoft Sans Serif"/>
              </a:rPr>
              <a:t>рабочих дней со дня принятия такого решения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961888" y="5227320"/>
            <a:ext cx="1011936" cy="502920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После проведения всех процедур по обследованию и списанию посевов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58840" y="6358128"/>
            <a:ext cx="929640" cy="78333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В течение 10-ти рабочих дней после получения всех запрошенных документов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89648" y="4120896"/>
            <a:ext cx="2346960" cy="652272"/>
          </a:xfrm>
          <a:prstGeom prst="rect">
            <a:avLst/>
          </a:prstGeom>
          <a:solidFill>
            <a:srgbClr val="FCD3C1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106000"/>
              </a:lnSpc>
            </a:pPr>
            <a:r>
              <a:rPr lang="ru" sz="850">
                <a:solidFill>
                  <a:srgbClr val="231F20"/>
                </a:solidFill>
                <a:latin typeface="Microsoft Sans Serif"/>
              </a:rPr>
              <a:t>С целью подтверждения сведений, указанных в Акте обследования, вправе провести обследование посевов с привлечением независимых экспертов, авиационного и космического мониторинга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098792" y="6358128"/>
            <a:ext cx="987552" cy="137160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latin typeface="Microsoft Sans Serif"/>
              </a:rPr>
              <a:t>Принятие решение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92056" y="4120896"/>
            <a:ext cx="356616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 algn="r"/>
            <a:r>
              <a:rPr lang="ru" sz="850">
                <a:solidFill>
                  <a:srgbClr val="231F20"/>
                </a:solidFill>
                <a:latin typeface="Microsoft Sans Serif"/>
              </a:rPr>
              <a:t>8.6.4.4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592056" y="5227320"/>
            <a:ext cx="359664" cy="115824"/>
          </a:xfrm>
          <a:prstGeom prst="rect">
            <a:avLst/>
          </a:prstGeom>
          <a:solidFill>
            <a:srgbClr val="FCD3C1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latin typeface="Microsoft Sans Serif"/>
              </a:rPr>
              <a:t>8.6.3.8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592056" y="6190488"/>
            <a:ext cx="359664" cy="11582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/>
            <a:r>
              <a:rPr lang="ru" sz="850">
                <a:solidFill>
                  <a:srgbClr val="231F20"/>
                </a:solidFill>
                <a:latin typeface="Microsoft Sans Serif"/>
              </a:rPr>
              <a:t>8.6.4.6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1525</Words>
  <Application>Microsoft Office PowerPoint</Application>
  <PresentationFormat>Произвольный</PresentationFormat>
  <Paragraphs>262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Апарин Максим Владимирович</dc:creator>
  <cp:lastModifiedBy>Апарин Максим Владимирович</cp:lastModifiedBy>
  <cp:revision>4</cp:revision>
  <dcterms:modified xsi:type="dcterms:W3CDTF">2024-05-08T04:58:19Z</dcterms:modified>
</cp:coreProperties>
</file>